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5" r:id="rId5"/>
    <p:sldId id="272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386" r:id="rId25"/>
    <p:sldId id="387" r:id="rId26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33299" y="94620"/>
            <a:ext cx="4096250" cy="104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18807" y="2064005"/>
            <a:ext cx="3726341" cy="2920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06933"/>
            <a:ext cx="7328534" cy="1477010"/>
          </a:xfrm>
          <a:custGeom>
            <a:avLst/>
            <a:gdLst/>
            <a:ahLst/>
            <a:cxnLst/>
            <a:rect l="l" t="t" r="r" b="b"/>
            <a:pathLst>
              <a:path w="7328534" h="1477010">
                <a:moveTo>
                  <a:pt x="0" y="0"/>
                </a:moveTo>
                <a:lnTo>
                  <a:pt x="7328433" y="0"/>
                </a:lnTo>
                <a:lnTo>
                  <a:pt x="7328433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32016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787"/>
                </a:moveTo>
                <a:lnTo>
                  <a:pt x="7199998" y="1324787"/>
                </a:lnTo>
                <a:lnTo>
                  <a:pt x="7199998" y="0"/>
                </a:lnTo>
                <a:lnTo>
                  <a:pt x="0" y="0"/>
                </a:lnTo>
                <a:lnTo>
                  <a:pt x="0" y="132478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499" y="366001"/>
            <a:ext cx="4011295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299" y="1479557"/>
            <a:ext cx="6656705" cy="206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10" Type="http://schemas.openxmlformats.org/officeDocument/2006/relationships/image" Target="../media/image64.jpg"/><Relationship Id="rId4" Type="http://schemas.openxmlformats.org/officeDocument/2006/relationships/image" Target="../media/image58.jpg"/><Relationship Id="rId9" Type="http://schemas.openxmlformats.org/officeDocument/2006/relationships/image" Target="../media/image6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946" y="1666571"/>
            <a:ext cx="3715795" cy="3285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9992" cy="1476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93647" y="1566344"/>
            <a:ext cx="2639695" cy="15081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55"/>
              </a:spcBef>
            </a:pP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Training </a:t>
            </a:r>
            <a:r>
              <a:rPr sz="1000" b="1" spc="-35" dirty="0">
                <a:solidFill>
                  <a:srgbClr val="231F20"/>
                </a:solidFill>
                <a:latin typeface="Open Sans Semibold"/>
                <a:cs typeface="Open Sans Semibold"/>
              </a:rPr>
              <a:t>support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material</a:t>
            </a:r>
            <a:r>
              <a:rPr sz="1000" b="1" spc="-6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for:</a:t>
            </a:r>
            <a:endParaRPr sz="1000">
              <a:latin typeface="Open Sans Semibold"/>
              <a:cs typeface="Open Sans Semibold"/>
            </a:endParaRPr>
          </a:p>
          <a:p>
            <a:pPr marL="771525">
              <a:lnSpc>
                <a:spcPct val="100000"/>
              </a:lnSpc>
              <a:spcBef>
                <a:spcPts val="905"/>
              </a:spcBef>
            </a:pPr>
            <a:r>
              <a:rPr sz="2000" spc="-70" dirty="0">
                <a:solidFill>
                  <a:srgbClr val="00305E"/>
                </a:solidFill>
                <a:latin typeface="Franklin Gothic Book"/>
                <a:cs typeface="Franklin Gothic Book"/>
              </a:rPr>
              <a:t>CPCCLRG3002A</a:t>
            </a:r>
            <a:r>
              <a:rPr sz="2000" spc="-140" dirty="0">
                <a:solidFill>
                  <a:srgbClr val="00305E"/>
                </a:solidFill>
                <a:latin typeface="Franklin Gothic Book"/>
                <a:cs typeface="Franklin Gothic Book"/>
              </a:rPr>
              <a:t> </a:t>
            </a:r>
            <a:r>
              <a:rPr sz="2000" spc="-60" dirty="0">
                <a:solidFill>
                  <a:srgbClr val="00305E"/>
                </a:solidFill>
                <a:latin typeface="Franklin Gothic Book"/>
                <a:cs typeface="Franklin Gothic Book"/>
              </a:rPr>
              <a:t>–</a:t>
            </a:r>
            <a:endParaRPr sz="2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</a:pPr>
            <a:r>
              <a:rPr sz="2000" spc="-55" dirty="0">
                <a:solidFill>
                  <a:srgbClr val="00305E"/>
                </a:solidFill>
                <a:latin typeface="Franklin Gothic Book"/>
                <a:cs typeface="Franklin Gothic Book"/>
              </a:rPr>
              <a:t>Licence </a:t>
            </a:r>
            <a:r>
              <a:rPr sz="2000" spc="-65" dirty="0">
                <a:solidFill>
                  <a:srgbClr val="00305E"/>
                </a:solidFill>
                <a:latin typeface="Franklin Gothic Book"/>
                <a:cs typeface="Franklin Gothic Book"/>
              </a:rPr>
              <a:t>to </a:t>
            </a:r>
            <a:r>
              <a:rPr sz="2000" spc="-55" dirty="0">
                <a:solidFill>
                  <a:srgbClr val="00305E"/>
                </a:solidFill>
                <a:latin typeface="Franklin Gothic Book"/>
                <a:cs typeface="Franklin Gothic Book"/>
              </a:rPr>
              <a:t>perform</a:t>
            </a:r>
            <a:r>
              <a:rPr sz="2000" spc="-70" dirty="0">
                <a:solidFill>
                  <a:srgbClr val="00305E"/>
                </a:solidFill>
                <a:latin typeface="Franklin Gothic Book"/>
                <a:cs typeface="Franklin Gothic Book"/>
              </a:rPr>
              <a:t> </a:t>
            </a:r>
            <a:r>
              <a:rPr sz="2000" spc="-55" dirty="0">
                <a:solidFill>
                  <a:srgbClr val="00305E"/>
                </a:solidFill>
                <a:latin typeface="Franklin Gothic Book"/>
                <a:cs typeface="Franklin Gothic Book"/>
              </a:rPr>
              <a:t>rigging</a:t>
            </a:r>
            <a:endParaRPr sz="2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</a:pPr>
            <a:r>
              <a:rPr sz="2000" spc="-65" dirty="0">
                <a:solidFill>
                  <a:srgbClr val="00305E"/>
                </a:solidFill>
                <a:latin typeface="Franklin Gothic Book"/>
                <a:cs typeface="Franklin Gothic Book"/>
              </a:rPr>
              <a:t>intermediate</a:t>
            </a:r>
            <a:r>
              <a:rPr sz="2000" spc="-95" dirty="0">
                <a:solidFill>
                  <a:srgbClr val="00305E"/>
                </a:solidFill>
                <a:latin typeface="Franklin Gothic Book"/>
                <a:cs typeface="Franklin Gothic Book"/>
              </a:rPr>
              <a:t> </a:t>
            </a:r>
            <a:r>
              <a:rPr sz="2000" spc="-60" dirty="0">
                <a:solidFill>
                  <a:srgbClr val="00305E"/>
                </a:solidFill>
                <a:latin typeface="Franklin Gothic Book"/>
                <a:cs typeface="Franklin Gothic Book"/>
              </a:rPr>
              <a:t>level</a:t>
            </a:r>
            <a:endParaRPr sz="200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710"/>
              </a:spcBef>
            </a:pP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Produced</a:t>
            </a:r>
            <a:r>
              <a:rPr sz="1000" b="1" spc="-10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2319" y="232305"/>
            <a:ext cx="6263931" cy="11791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75"/>
              </a:spcBef>
            </a:pPr>
            <a:r>
              <a:rPr sz="4000" b="0" spc="150" dirty="0">
                <a:latin typeface="Calibri"/>
                <a:cs typeface="Calibri"/>
              </a:rPr>
              <a:t>RIGGING</a:t>
            </a:r>
            <a:r>
              <a:rPr sz="4000" b="0" spc="70" dirty="0">
                <a:latin typeface="Calibri"/>
                <a:cs typeface="Calibri"/>
              </a:rPr>
              <a:t> </a:t>
            </a:r>
            <a:r>
              <a:rPr sz="4000" b="0" spc="145" dirty="0">
                <a:latin typeface="Calibri"/>
                <a:cs typeface="Calibri"/>
              </a:rPr>
              <a:t>INTERMEDIATE  </a:t>
            </a:r>
            <a:r>
              <a:rPr sz="4000" b="0" spc="-50" dirty="0">
                <a:solidFill>
                  <a:srgbClr val="FFFFFF"/>
                </a:solidFill>
                <a:latin typeface="Calibri"/>
                <a:cs typeface="Calibri"/>
              </a:rPr>
              <a:t>FINAL</a:t>
            </a:r>
            <a:r>
              <a:rPr lang="en-US" sz="4000" b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-50" dirty="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lang="en-US" sz="4000" b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-50" dirty="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lang="en-US" sz="4000" b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spc="-50" dirty="0">
                <a:solidFill>
                  <a:srgbClr val="FFFFFF"/>
                </a:solidFill>
                <a:latin typeface="Calibri"/>
                <a:cs typeface="Calibri"/>
              </a:rPr>
              <a:t>GUIDE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57630CD6-6E93-42AC-900B-8BA2FC947FFD}"/>
              </a:ext>
            </a:extLst>
          </p:cNvPr>
          <p:cNvSpPr/>
          <p:nvPr/>
        </p:nvSpPr>
        <p:spPr>
          <a:xfrm>
            <a:off x="5302250" y="3810000"/>
            <a:ext cx="1979993" cy="807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905" y="432003"/>
            <a:ext cx="1597660" cy="1734449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18542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eliminate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lower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danger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 the 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66675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six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(6)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choice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last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choice?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4540" y="4625859"/>
            <a:ext cx="198120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5"/>
              </a:lnSpc>
            </a:pP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Memory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aid: 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very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aturday </a:t>
            </a:r>
            <a:r>
              <a:rPr sz="1000" b="1" spc="-15" dirty="0">
                <a:solidFill>
                  <a:srgbClr val="231F20"/>
                </a:solidFill>
                <a:latin typeface="Franklin Gothic Demi"/>
                <a:cs typeface="Franklin Gothic Demi"/>
              </a:rPr>
              <a:t>I </a:t>
            </a:r>
            <a:r>
              <a:rPr sz="1000" b="1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</a:t>
            </a:r>
            <a:r>
              <a:rPr sz="1000" b="1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P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5698" y="4532630"/>
            <a:ext cx="2559685" cy="372110"/>
          </a:xfrm>
          <a:custGeom>
            <a:avLst/>
            <a:gdLst/>
            <a:ahLst/>
            <a:cxnLst/>
            <a:rect l="l" t="t" r="r" b="b"/>
            <a:pathLst>
              <a:path w="2559685" h="372110">
                <a:moveTo>
                  <a:pt x="0" y="372033"/>
                </a:moveTo>
                <a:lnTo>
                  <a:pt x="2559405" y="372033"/>
                </a:lnTo>
                <a:lnTo>
                  <a:pt x="2559405" y="0"/>
                </a:lnTo>
                <a:lnTo>
                  <a:pt x="0" y="0"/>
                </a:lnTo>
                <a:lnTo>
                  <a:pt x="0" y="372033"/>
                </a:lnTo>
                <a:close/>
              </a:path>
            </a:pathLst>
          </a:custGeom>
          <a:ln w="25400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3738" y="1100227"/>
            <a:ext cx="2719917" cy="231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44032" y="1336065"/>
            <a:ext cx="201650" cy="2037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599" y="2702968"/>
            <a:ext cx="2453511" cy="6708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6099" y="1191419"/>
            <a:ext cx="2466112" cy="1511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7567" y="3040504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2067712" y="0"/>
                </a:moveTo>
                <a:lnTo>
                  <a:pt x="0" y="0"/>
                </a:lnTo>
              </a:path>
            </a:pathLst>
          </a:custGeom>
          <a:ln w="16573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6103" y="1185250"/>
            <a:ext cx="2463165" cy="2188845"/>
          </a:xfrm>
          <a:custGeom>
            <a:avLst/>
            <a:gdLst/>
            <a:ahLst/>
            <a:cxnLst/>
            <a:rect l="l" t="t" r="r" b="b"/>
            <a:pathLst>
              <a:path w="2463165" h="2188845">
                <a:moveTo>
                  <a:pt x="1238821" y="0"/>
                </a:moveTo>
                <a:lnTo>
                  <a:pt x="2463012" y="2188591"/>
                </a:lnTo>
                <a:lnTo>
                  <a:pt x="0" y="2188591"/>
                </a:lnTo>
                <a:lnTo>
                  <a:pt x="1238821" y="0"/>
                </a:lnTo>
                <a:close/>
              </a:path>
            </a:pathLst>
          </a:custGeom>
          <a:ln w="12750">
            <a:solidFill>
              <a:srgbClr val="13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85151" y="1626720"/>
            <a:ext cx="883738" cy="2037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31422" y="517031"/>
            <a:ext cx="13589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Elimination: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possible,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(take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away)</a:t>
            </a:r>
            <a:endParaRPr sz="1000" dirty="0">
              <a:latin typeface="Franklin Gothic Book"/>
              <a:cs typeface="Franklin Gothic Book"/>
            </a:endParaRPr>
          </a:p>
          <a:p>
            <a:pPr marL="192405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36114" y="3629173"/>
            <a:ext cx="147955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71145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Engineering Control 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Measures:</a:t>
            </a:r>
            <a:endParaRPr sz="1000" dirty="0">
              <a:latin typeface="Franklin Gothic Demi"/>
              <a:cs typeface="Franklin Gothic Demi"/>
            </a:endParaRPr>
          </a:p>
          <a:p>
            <a:pPr marL="192405" marR="5080">
              <a:lnSpc>
                <a:spcPct val="108300"/>
              </a:lnSpc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Change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tools,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3140" y="517031"/>
            <a:ext cx="1525905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Substitution: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safer  method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can’t</a:t>
            </a:r>
            <a:r>
              <a:rPr sz="1000" spc="-1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remove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6482" y="3629887"/>
            <a:ext cx="1576705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5.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Administrative Practices: </a:t>
            </a:r>
            <a:r>
              <a:rPr sz="1000" b="1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Reduce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time the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exposed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r>
              <a:rPr sz="1000" spc="-1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by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training,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job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rotation,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timing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jobs,</a:t>
            </a:r>
            <a:r>
              <a:rPr sz="10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76114" y="517031"/>
            <a:ext cx="1258570" cy="499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3.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Isolation: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Stop</a:t>
            </a:r>
            <a:r>
              <a:rPr sz="1000" spc="-1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access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to the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hazardous  (dangerous)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area.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61639" y="3629886"/>
            <a:ext cx="119570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83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6. </a:t>
            </a: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Personal Protective  Equipment (PPE):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PPE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last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line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defence.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78010" y="4500004"/>
            <a:ext cx="3049270" cy="441325"/>
          </a:xfrm>
          <a:custGeom>
            <a:avLst/>
            <a:gdLst/>
            <a:ahLst/>
            <a:cxnLst/>
            <a:rect l="l" t="t" r="r" b="b"/>
            <a:pathLst>
              <a:path w="3049270" h="441325">
                <a:moveTo>
                  <a:pt x="3049193" y="440994"/>
                </a:moveTo>
                <a:lnTo>
                  <a:pt x="0" y="440994"/>
                </a:lnTo>
                <a:lnTo>
                  <a:pt x="0" y="0"/>
                </a:lnTo>
                <a:lnTo>
                  <a:pt x="3049193" y="0"/>
                </a:lnTo>
                <a:lnTo>
                  <a:pt x="3049193" y="440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14B227-2CC8-46B7-8383-3FEFA0DC6065}"/>
              </a:ext>
            </a:extLst>
          </p:cNvPr>
          <p:cNvSpPr/>
          <p:nvPr/>
        </p:nvSpPr>
        <p:spPr>
          <a:xfrm>
            <a:off x="2251914" y="524246"/>
            <a:ext cx="1358900" cy="57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65C1D6-1E45-4D75-949C-073B83843DB5}"/>
              </a:ext>
            </a:extLst>
          </p:cNvPr>
          <p:cNvSpPr/>
          <p:nvPr/>
        </p:nvSpPr>
        <p:spPr>
          <a:xfrm>
            <a:off x="3900449" y="508014"/>
            <a:ext cx="1568596" cy="57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15BE69-4149-4219-8A1F-3093BC450490}"/>
              </a:ext>
            </a:extLst>
          </p:cNvPr>
          <p:cNvSpPr/>
          <p:nvPr/>
        </p:nvSpPr>
        <p:spPr>
          <a:xfrm>
            <a:off x="5459054" y="541876"/>
            <a:ext cx="1568596" cy="57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57E921-0ECB-4F57-8178-A0EA9517AA4C}"/>
              </a:ext>
            </a:extLst>
          </p:cNvPr>
          <p:cNvSpPr/>
          <p:nvPr/>
        </p:nvSpPr>
        <p:spPr>
          <a:xfrm>
            <a:off x="2331421" y="3653057"/>
            <a:ext cx="1479550" cy="83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3AD55-87F6-4FC5-AA0F-0BBAEC116FC5}"/>
              </a:ext>
            </a:extLst>
          </p:cNvPr>
          <p:cNvSpPr/>
          <p:nvPr/>
        </p:nvSpPr>
        <p:spPr>
          <a:xfrm>
            <a:off x="3905462" y="3621232"/>
            <a:ext cx="1660300" cy="83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D3E3D5-C2FE-499D-A421-8ACA7B916F45}"/>
              </a:ext>
            </a:extLst>
          </p:cNvPr>
          <p:cNvSpPr/>
          <p:nvPr/>
        </p:nvSpPr>
        <p:spPr>
          <a:xfrm>
            <a:off x="5655560" y="3592063"/>
            <a:ext cx="1479550" cy="83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043" y="1919741"/>
            <a:ext cx="5147975" cy="3033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8099" y="2455720"/>
            <a:ext cx="84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I</a:t>
            </a:r>
            <a:endParaRPr sz="160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5348" y="1082385"/>
            <a:ext cx="862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500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E</a:t>
            </a:r>
            <a:r>
              <a:rPr sz="4500" spc="-172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dirty="0">
                <a:solidFill>
                  <a:srgbClr val="3D5781"/>
                </a:solidFill>
                <a:latin typeface="Franklin Gothic Demi"/>
                <a:cs typeface="Franklin Gothic Demi"/>
              </a:rPr>
              <a:t>Every</a:t>
            </a:r>
            <a:endParaRPr sz="16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140" y="2326816"/>
            <a:ext cx="135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63C69"/>
                </a:solidFill>
                <a:latin typeface="Franklin Gothic Demi"/>
                <a:cs typeface="Franklin Gothic Demi"/>
              </a:rPr>
              <a:t>I</a:t>
            </a:r>
            <a:endParaRPr sz="3000">
              <a:latin typeface="Franklin Gothic Demi"/>
              <a:cs typeface="Franklin Gothic Dem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7040" y="942695"/>
            <a:ext cx="42792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65" dirty="0">
                <a:solidFill>
                  <a:srgbClr val="00305E"/>
                </a:solidFill>
                <a:latin typeface="Franklin Gothic Demi"/>
                <a:cs typeface="Franklin Gothic Demi"/>
              </a:rPr>
              <a:t>Every Saturday </a:t>
            </a:r>
            <a:r>
              <a:rPr sz="28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I </a:t>
            </a:r>
            <a:r>
              <a:rPr sz="2800" spc="50" dirty="0">
                <a:solidFill>
                  <a:srgbClr val="00305E"/>
                </a:solidFill>
                <a:latin typeface="Franklin Gothic Demi"/>
                <a:cs typeface="Franklin Gothic Demi"/>
              </a:rPr>
              <a:t>Eat </a:t>
            </a:r>
            <a:r>
              <a:rPr sz="28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</a:t>
            </a:r>
            <a:r>
              <a:rPr sz="2800" spc="58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2800" spc="75" dirty="0">
                <a:solidFill>
                  <a:srgbClr val="00305E"/>
                </a:solidFill>
                <a:latin typeface="Franklin Gothic Demi"/>
                <a:cs typeface="Franklin Gothic Demi"/>
              </a:rPr>
              <a:t>Pie</a:t>
            </a:r>
            <a:endParaRPr sz="28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392" y="2875689"/>
            <a:ext cx="1649730" cy="1080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>
              <a:lnSpc>
                <a:spcPts val="3265"/>
              </a:lnSpc>
              <a:spcBef>
                <a:spcPts val="100"/>
              </a:spcBef>
            </a:pPr>
            <a:r>
              <a:rPr sz="4500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E</a:t>
            </a:r>
            <a:r>
              <a:rPr sz="4500" spc="-89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Eat</a:t>
            </a:r>
            <a:endParaRPr sz="1600" dirty="0">
              <a:latin typeface="Franklin Gothic Demi"/>
              <a:cs typeface="Franklin Gothic Demi"/>
            </a:endParaRPr>
          </a:p>
          <a:p>
            <a:pPr marL="661035">
              <a:lnSpc>
                <a:spcPts val="1345"/>
              </a:lnSpc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Engineering</a:t>
            </a:r>
            <a:endParaRPr sz="1400" dirty="0">
              <a:latin typeface="Franklin Gothic Demi"/>
              <a:cs typeface="Franklin Gothic Demi"/>
            </a:endParaRPr>
          </a:p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4500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A</a:t>
            </a:r>
            <a:r>
              <a:rPr sz="4500" spc="42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a</a:t>
            </a:r>
            <a:endParaRPr sz="1600" dirty="0">
              <a:latin typeface="Franklin Gothic Demi"/>
              <a:cs typeface="Franklin Gothic Dem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4300" y="3846136"/>
            <a:ext cx="1177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Admini</a:t>
            </a:r>
            <a:r>
              <a:rPr sz="1400" spc="5" dirty="0">
                <a:solidFill>
                  <a:srgbClr val="00305E"/>
                </a:solidFill>
                <a:latin typeface="Franklin Gothic Demi"/>
                <a:cs typeface="Franklin Gothic Demi"/>
              </a:rPr>
              <a:t>s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tration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930" y="4071225"/>
            <a:ext cx="1002665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265"/>
              </a:lnSpc>
              <a:spcBef>
                <a:spcPts val="100"/>
              </a:spcBef>
            </a:pPr>
            <a:r>
              <a:rPr sz="4500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P</a:t>
            </a:r>
            <a:r>
              <a:rPr sz="4500" spc="-179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Pie</a:t>
            </a:r>
            <a:endParaRPr sz="1600" dirty="0">
              <a:latin typeface="Franklin Gothic Demi"/>
              <a:cs typeface="Franklin Gothic Demi"/>
            </a:endParaRPr>
          </a:p>
          <a:p>
            <a:pPr marL="647700">
              <a:lnSpc>
                <a:spcPts val="1345"/>
              </a:lnSpc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PPE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4300" y="2604300"/>
            <a:ext cx="5568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Isola</a:t>
            </a:r>
            <a:r>
              <a:rPr sz="1400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t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902" y="1498200"/>
            <a:ext cx="1502410" cy="83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8655">
              <a:lnSpc>
                <a:spcPts val="1555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Eliminate</a:t>
            </a:r>
            <a:endParaRPr sz="1400" dirty="0">
              <a:latin typeface="Franklin Gothic Demi"/>
              <a:cs typeface="Franklin Gothic Demi"/>
            </a:endParaRPr>
          </a:p>
          <a:p>
            <a:pPr marL="63500">
              <a:lnSpc>
                <a:spcPts val="3315"/>
              </a:lnSpc>
            </a:pPr>
            <a:r>
              <a:rPr sz="4500" spc="-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S</a:t>
            </a:r>
            <a:r>
              <a:rPr sz="4500" spc="-127" baseline="-7407" dirty="0">
                <a:solidFill>
                  <a:srgbClr val="063C69"/>
                </a:solidFill>
                <a:latin typeface="Franklin Gothic Demi"/>
                <a:cs typeface="Franklin Gothic Demi"/>
              </a:rPr>
              <a:t> </a:t>
            </a:r>
            <a:r>
              <a:rPr sz="1600" spc="-5" dirty="0">
                <a:solidFill>
                  <a:srgbClr val="3D5781"/>
                </a:solidFill>
                <a:latin typeface="Franklin Gothic Demi"/>
                <a:cs typeface="Franklin Gothic Demi"/>
              </a:rPr>
              <a:t>Saturday</a:t>
            </a:r>
            <a:endParaRPr sz="1600" dirty="0">
              <a:latin typeface="Franklin Gothic Demi"/>
              <a:cs typeface="Franklin Gothic Demi"/>
            </a:endParaRPr>
          </a:p>
          <a:p>
            <a:pPr marL="668655">
              <a:lnSpc>
                <a:spcPts val="1515"/>
              </a:lnSpc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Substitute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54513"/>
            <a:ext cx="6362065" cy="90614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5758180" algn="l"/>
              </a:tabLst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How to remember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the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Hierarchy </a:t>
            </a: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of Hazard</a:t>
            </a:r>
            <a:r>
              <a:rPr sz="1400" spc="2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Control</a:t>
            </a:r>
            <a:endParaRPr sz="1400" dirty="0">
              <a:latin typeface="Franklin Gothic Demi"/>
              <a:cs typeface="Franklin Gothic Demi"/>
            </a:endParaRPr>
          </a:p>
          <a:p>
            <a:pPr marL="18415" marR="206375">
              <a:lnSpc>
                <a:spcPts val="1140"/>
              </a:lnSpc>
              <a:spcBef>
                <a:spcPts val="56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the following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acronym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abbreviation formed from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initial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components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phrase)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remember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steps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hierarchy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526691-6793-4A51-B979-4DE62CE49BCC}"/>
              </a:ext>
            </a:extLst>
          </p:cNvPr>
          <p:cNvSpPr/>
          <p:nvPr/>
        </p:nvSpPr>
        <p:spPr>
          <a:xfrm>
            <a:off x="527300" y="612466"/>
            <a:ext cx="6146550" cy="403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00A105-8821-4EBF-B8DB-C765CBDE1E39}"/>
              </a:ext>
            </a:extLst>
          </p:cNvPr>
          <p:cNvSpPr/>
          <p:nvPr/>
        </p:nvSpPr>
        <p:spPr>
          <a:xfrm>
            <a:off x="2267040" y="814289"/>
            <a:ext cx="4434256" cy="83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CAC3A0-593A-46F8-94B5-2D600C0B565B}"/>
              </a:ext>
            </a:extLst>
          </p:cNvPr>
          <p:cNvSpPr/>
          <p:nvPr/>
        </p:nvSpPr>
        <p:spPr>
          <a:xfrm>
            <a:off x="523522" y="910136"/>
            <a:ext cx="1479550" cy="838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620E6C-889D-4E53-8995-B90E88B03216}"/>
              </a:ext>
            </a:extLst>
          </p:cNvPr>
          <p:cNvSpPr/>
          <p:nvPr/>
        </p:nvSpPr>
        <p:spPr>
          <a:xfrm>
            <a:off x="514182" y="1779383"/>
            <a:ext cx="1479550" cy="61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7DAA98-0E32-4BD5-8D03-C2982F04AFC1}"/>
              </a:ext>
            </a:extLst>
          </p:cNvPr>
          <p:cNvSpPr/>
          <p:nvPr/>
        </p:nvSpPr>
        <p:spPr>
          <a:xfrm>
            <a:off x="638996" y="2322618"/>
            <a:ext cx="1479550" cy="61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FD9ADA-C3B3-4806-91E7-1C8C74E97277}"/>
              </a:ext>
            </a:extLst>
          </p:cNvPr>
          <p:cNvSpPr/>
          <p:nvPr/>
        </p:nvSpPr>
        <p:spPr>
          <a:xfrm>
            <a:off x="578262" y="2950132"/>
            <a:ext cx="1606860" cy="61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614552-AEB6-4210-9219-BA292BB173DD}"/>
              </a:ext>
            </a:extLst>
          </p:cNvPr>
          <p:cNvSpPr/>
          <p:nvPr/>
        </p:nvSpPr>
        <p:spPr>
          <a:xfrm>
            <a:off x="555348" y="3522035"/>
            <a:ext cx="1839736" cy="61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781C2B-2006-412A-B9D9-B4BF622C3619}"/>
              </a:ext>
            </a:extLst>
          </p:cNvPr>
          <p:cNvSpPr/>
          <p:nvPr/>
        </p:nvSpPr>
        <p:spPr>
          <a:xfrm>
            <a:off x="400233" y="4148238"/>
            <a:ext cx="1479550" cy="619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67033" y="700849"/>
            <a:ext cx="1552955" cy="919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30176"/>
              </p:ext>
            </p:extLst>
          </p:nvPr>
        </p:nvGraphicFramePr>
        <p:xfrm>
          <a:off x="540905" y="429006"/>
          <a:ext cx="6478269" cy="4532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2264">
                <a:tc rowSpan="8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lang="en-US"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13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9939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standards and  processes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 wind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(wind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load)?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06680" marR="1677670">
                        <a:lnSpc>
                          <a:spcPct val="154100"/>
                        </a:lnSpc>
                        <a:spcBef>
                          <a:spcPts val="18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crane drivers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crane’s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ability 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wind.  Find out about wind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using: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650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2550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Cranes, hoists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winches –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crane’s load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chart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crane’s operating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manufacturer’s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worksite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policy.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it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very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windy, stop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working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</a:t>
                      </a:r>
                      <a:r>
                        <a:rPr sz="1000" spc="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heights.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286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3679" marR="17780" indent="-165735">
                        <a:lnSpc>
                          <a:spcPts val="900"/>
                        </a:lnSpc>
                        <a:spcBef>
                          <a:spcPts val="465"/>
                        </a:spcBef>
                      </a:pPr>
                      <a:r>
                        <a:rPr sz="9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Beaufort</a:t>
                      </a:r>
                      <a:r>
                        <a:rPr sz="900" b="0" spc="-6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9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Scale  </a:t>
                      </a:r>
                      <a:r>
                        <a:rPr sz="9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Number</a:t>
                      </a:r>
                      <a:endParaRPr sz="900" b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5905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Description</a:t>
                      </a:r>
                      <a:endParaRPr sz="1000" b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6194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Unit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in</a:t>
                      </a:r>
                      <a:r>
                        <a:rPr sz="1000" b="0" spc="-6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kms/h</a:t>
                      </a:r>
                      <a:endParaRPr sz="1000" b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6194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Description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for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land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36194" marB="0">
                    <a:lnR w="6350">
                      <a:solidFill>
                        <a:srgbClr val="687A9E"/>
                      </a:solidFill>
                      <a:prstDash val="solid"/>
                    </a:lnR>
                    <a:solidFill>
                      <a:srgbClr val="D5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0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Calm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R="869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366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Smoke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rises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vertically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366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7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 b="0" dirty="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 </a:t>
                      </a:r>
                      <a:r>
                        <a:rPr sz="1000" b="0" spc="-1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-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6350" marB="0"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76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19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km/h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less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1180465">
                        <a:lnSpc>
                          <a:spcPts val="1100"/>
                        </a:lnSpc>
                        <a:spcBef>
                          <a:spcPts val="3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felt on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face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Leaves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rustle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24460">
                        <a:lnSpc>
                          <a:spcPts val="108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Ordinary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vanes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165" marB="0">
                    <a:lnR w="6350">
                      <a:solidFill>
                        <a:srgbClr val="687A9E"/>
                      </a:solidFill>
                      <a:prstDash val="solid"/>
                    </a:lnR>
                    <a:solidFill>
                      <a:srgbClr val="E6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Moderate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20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-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29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km/h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4935" marB="0"/>
                </a:tc>
                <a:tc>
                  <a:txBody>
                    <a:bodyPr/>
                    <a:lstStyle/>
                    <a:p>
                      <a:pPr marL="124460" marR="593725">
                        <a:lnSpc>
                          <a:spcPts val="1100"/>
                        </a:lnSpc>
                        <a:spcBef>
                          <a:spcPts val="47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Raises dust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loose paper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Small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branches are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5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14935" marB="0"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Fresh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4935" marB="0"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30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-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39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km/h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4935" marB="0"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52705">
                        <a:lnSpc>
                          <a:spcPts val="1100"/>
                        </a:lnSpc>
                        <a:spcBef>
                          <a:spcPts val="47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Small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(in leaf)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begin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sway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Crested wavelets form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inland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325" marB="0">
                    <a:lnR w="6350">
                      <a:solidFill>
                        <a:srgbClr val="687A9E"/>
                      </a:solidFill>
                      <a:prstDash val="solid"/>
                    </a:lnR>
                    <a:solidFill>
                      <a:srgbClr val="E6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 b="0" dirty="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6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Strong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8265" algn="ctr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40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-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50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km/h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24460" marR="297815">
                        <a:lnSpc>
                          <a:spcPts val="1100"/>
                        </a:lnSpc>
                        <a:spcBef>
                          <a:spcPts val="3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Large branches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motion  Whistling heard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telephone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wires  Umbrellas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difficulty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0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b="0" dirty="0">
                        <a:latin typeface="Times New Roman"/>
                        <a:cs typeface="Times New Roman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508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gale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882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51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-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62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km/h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E6E8EF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401955">
                        <a:lnSpc>
                          <a:spcPts val="1100"/>
                        </a:lnSpc>
                        <a:spcBef>
                          <a:spcPts val="2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Whole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motion  Inconvenience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felt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walking  against wind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7305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E6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1AE7E8-F841-43DF-B496-2199E480759C}"/>
              </a:ext>
            </a:extLst>
          </p:cNvPr>
          <p:cNvSpPr/>
          <p:nvPr/>
        </p:nvSpPr>
        <p:spPr>
          <a:xfrm>
            <a:off x="2214173" y="429006"/>
            <a:ext cx="4801422" cy="155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3D6D24-C8C4-4439-8C8B-EC9A2BDBF54D}"/>
              </a:ext>
            </a:extLst>
          </p:cNvPr>
          <p:cNvSpPr/>
          <p:nvPr/>
        </p:nvSpPr>
        <p:spPr>
          <a:xfrm>
            <a:off x="2196278" y="1996158"/>
            <a:ext cx="4801422" cy="296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4695" y="2058104"/>
            <a:ext cx="3282899" cy="284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52892"/>
              </p:ext>
            </p:extLst>
          </p:nvPr>
        </p:nvGraphicFramePr>
        <p:xfrm>
          <a:off x="536829" y="429006"/>
          <a:ext cx="6478270" cy="453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9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</a:t>
                      </a:r>
                      <a:r>
                        <a:rPr lang="en-US"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4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10160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method statement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(SWMS)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</a:t>
                      </a:r>
                      <a:r>
                        <a:rPr sz="1000" spc="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27">
                <a:tc>
                  <a:txBody>
                    <a:bodyPr/>
                    <a:lstStyle/>
                    <a:p>
                      <a:pPr marL="107950" marR="205104">
                        <a:lnSpc>
                          <a:spcPts val="1140"/>
                        </a:lnSpc>
                        <a:spcBef>
                          <a:spcPts val="459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meant 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crane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 (sometimes  known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 work  method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statement)?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8419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78435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•"/>
                        <a:tabLst>
                          <a:tab pos="286385" algn="l"/>
                        </a:tabLst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lists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types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high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construction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being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85750" indent="-1784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863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states the 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hazards 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risks arising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</a:t>
                      </a:r>
                      <a:r>
                        <a:rPr sz="1000" spc="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85750" indent="-178435">
                        <a:lnSpc>
                          <a:spcPct val="100000"/>
                        </a:lnSpc>
                        <a:spcBef>
                          <a:spcPts val="220"/>
                        </a:spcBef>
                        <a:buChar char="•"/>
                        <a:tabLst>
                          <a:tab pos="2863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describes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risks 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controlled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85750" indent="-178435">
                        <a:lnSpc>
                          <a:spcPct val="100000"/>
                        </a:lnSpc>
                        <a:spcBef>
                          <a:spcPts val="225"/>
                        </a:spcBef>
                        <a:buChar char="•"/>
                        <a:tabLst>
                          <a:tab pos="28638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describes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risk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measures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put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place.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9209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49885">
                        <a:lnSpc>
                          <a:spcPts val="1140"/>
                        </a:lnSpc>
                        <a:spcBef>
                          <a:spcPts val="4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2550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suggests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planning 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begin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possible.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  should include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get into the site,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supporting  structure can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support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crane, what loads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where 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lifted</a:t>
                      </a:r>
                      <a:r>
                        <a:rPr sz="1000" spc="1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461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01990-C99C-4B21-A7FC-2FBE66607348}"/>
              </a:ext>
            </a:extLst>
          </p:cNvPr>
          <p:cNvSpPr/>
          <p:nvPr/>
        </p:nvSpPr>
        <p:spPr>
          <a:xfrm>
            <a:off x="2178050" y="471274"/>
            <a:ext cx="4801422" cy="155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1326" y="1061579"/>
            <a:ext cx="4733106" cy="3219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31014" y="3458921"/>
            <a:ext cx="1036955" cy="421005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224154" marR="115570" indent="-102235">
              <a:lnSpc>
                <a:spcPts val="1140"/>
              </a:lnSpc>
              <a:spcBef>
                <a:spcPts val="5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trenches/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4113" y="3941915"/>
            <a:ext cx="1138555" cy="333375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47320" marR="139700" indent="140335">
              <a:lnSpc>
                <a:spcPts val="1140"/>
              </a:lnSpc>
              <a:spcBef>
                <a:spcPts val="1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Non-weight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bearing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2485" y="1369123"/>
            <a:ext cx="497840" cy="224154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229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3731" y="3137751"/>
            <a:ext cx="1104265" cy="224154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22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Tripping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8704" y="4286923"/>
            <a:ext cx="1036955" cy="281305"/>
          </a:xfrm>
          <a:prstGeom prst="rect">
            <a:avLst/>
          </a:prstGeom>
          <a:ln w="11823">
            <a:solidFill>
              <a:srgbClr val="687A9E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4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7378" y="3137751"/>
            <a:ext cx="697230" cy="35433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13030" marR="71755" indent="-34290">
              <a:lnSpc>
                <a:spcPts val="1140"/>
              </a:lnSpc>
              <a:spcBef>
                <a:spcPts val="26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dous  materials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5705" y="3092920"/>
            <a:ext cx="1104265" cy="227965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38430">
              <a:lnSpc>
                <a:spcPct val="100000"/>
              </a:lnSpc>
              <a:spcBef>
                <a:spcPts val="2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Unstable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61908" y="831380"/>
            <a:ext cx="1310005" cy="447040"/>
          </a:xfrm>
          <a:custGeom>
            <a:avLst/>
            <a:gdLst/>
            <a:ahLst/>
            <a:cxnLst/>
            <a:rect l="l" t="t" r="r" b="b"/>
            <a:pathLst>
              <a:path w="1310004" h="447040">
                <a:moveTo>
                  <a:pt x="0" y="446646"/>
                </a:moveTo>
                <a:lnTo>
                  <a:pt x="1309674" y="446646"/>
                </a:lnTo>
                <a:lnTo>
                  <a:pt x="1309674" y="0"/>
                </a:lnTo>
                <a:lnTo>
                  <a:pt x="0" y="0"/>
                </a:lnTo>
                <a:lnTo>
                  <a:pt x="0" y="4466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61908" y="831380"/>
            <a:ext cx="1310005" cy="447040"/>
          </a:xfrm>
          <a:prstGeom prst="rect">
            <a:avLst/>
          </a:prstGeom>
          <a:ln w="11823">
            <a:solidFill>
              <a:srgbClr val="687A9E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276860" marR="98425" indent="-172720">
              <a:lnSpc>
                <a:spcPts val="1140"/>
              </a:lnSpc>
              <a:spcBef>
                <a:spcPts val="62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 buildings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57117" y="504647"/>
            <a:ext cx="795655" cy="534670"/>
          </a:xfrm>
          <a:prstGeom prst="rect">
            <a:avLst/>
          </a:prstGeom>
          <a:ln w="11823">
            <a:solidFill>
              <a:srgbClr val="687A9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78105" marR="69850" indent="-1270" algn="ctr">
              <a:lnSpc>
                <a:spcPts val="1140"/>
              </a:lnSpc>
              <a:spcBef>
                <a:spcPts val="4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Surrounding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structures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facilities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3185" y="1695602"/>
            <a:ext cx="589280" cy="214629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23554" y="2019808"/>
            <a:ext cx="905510" cy="389255"/>
          </a:xfrm>
          <a:custGeom>
            <a:avLst/>
            <a:gdLst/>
            <a:ahLst/>
            <a:cxnLst/>
            <a:rect l="l" t="t" r="r" b="b"/>
            <a:pathLst>
              <a:path w="905510" h="389255">
                <a:moveTo>
                  <a:pt x="0" y="389051"/>
                </a:moveTo>
                <a:lnTo>
                  <a:pt x="905281" y="389051"/>
                </a:lnTo>
                <a:lnTo>
                  <a:pt x="905281" y="0"/>
                </a:lnTo>
                <a:lnTo>
                  <a:pt x="0" y="0"/>
                </a:lnTo>
                <a:lnTo>
                  <a:pt x="0" y="389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23554" y="2019808"/>
            <a:ext cx="905510" cy="389255"/>
          </a:xfrm>
          <a:prstGeom prst="rect">
            <a:avLst/>
          </a:prstGeom>
          <a:ln w="11823">
            <a:solidFill>
              <a:srgbClr val="687A9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45110" marR="117475" indent="-120650">
              <a:lnSpc>
                <a:spcPts val="1140"/>
              </a:lnSpc>
              <a:spcBef>
                <a:spcPts val="4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ound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55705" y="1177429"/>
            <a:ext cx="1104265" cy="389890"/>
          </a:xfrm>
          <a:custGeom>
            <a:avLst/>
            <a:gdLst/>
            <a:ahLst/>
            <a:cxnLst/>
            <a:rect l="l" t="t" r="r" b="b"/>
            <a:pathLst>
              <a:path w="1104264" h="389890">
                <a:moveTo>
                  <a:pt x="0" y="389534"/>
                </a:moveTo>
                <a:lnTo>
                  <a:pt x="1104176" y="389534"/>
                </a:lnTo>
                <a:lnTo>
                  <a:pt x="1104176" y="0"/>
                </a:lnTo>
                <a:lnTo>
                  <a:pt x="0" y="0"/>
                </a:lnTo>
                <a:lnTo>
                  <a:pt x="0" y="3895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55705" y="1177429"/>
            <a:ext cx="1104265" cy="389890"/>
          </a:xfrm>
          <a:prstGeom prst="rect">
            <a:avLst/>
          </a:prstGeom>
          <a:ln w="11823">
            <a:solidFill>
              <a:srgbClr val="687A9E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6520" marR="88900" indent="73025">
              <a:lnSpc>
                <a:spcPts val="1140"/>
              </a:lnSpc>
              <a:spcBef>
                <a:spcPts val="4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and  overhead</a:t>
            </a: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34968" y="2232075"/>
            <a:ext cx="651510" cy="233679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2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89574" y="827722"/>
            <a:ext cx="1122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lightning or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rain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63185" y="797128"/>
            <a:ext cx="1376045" cy="252095"/>
          </a:xfrm>
          <a:custGeom>
            <a:avLst/>
            <a:gdLst/>
            <a:ahLst/>
            <a:cxnLst/>
            <a:rect l="l" t="t" r="r" b="b"/>
            <a:pathLst>
              <a:path w="1376045" h="252094">
                <a:moveTo>
                  <a:pt x="0" y="251663"/>
                </a:moveTo>
                <a:lnTo>
                  <a:pt x="1376032" y="251663"/>
                </a:lnTo>
                <a:lnTo>
                  <a:pt x="1376032" y="0"/>
                </a:lnTo>
                <a:lnTo>
                  <a:pt x="0" y="0"/>
                </a:lnTo>
                <a:lnTo>
                  <a:pt x="0" y="251663"/>
                </a:lnTo>
                <a:close/>
              </a:path>
            </a:pathLst>
          </a:custGeom>
          <a:ln w="11823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99772" y="2272081"/>
            <a:ext cx="1167765" cy="39878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57480" marR="25400" indent="-125095">
              <a:lnSpc>
                <a:spcPts val="1140"/>
              </a:lnSpc>
              <a:spcBef>
                <a:spcPts val="434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Vehicles/other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plant/equipment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77356" y="957212"/>
            <a:ext cx="851039" cy="5808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22009" y="3953738"/>
            <a:ext cx="697230" cy="494030"/>
          </a:xfrm>
          <a:custGeom>
            <a:avLst/>
            <a:gdLst/>
            <a:ahLst/>
            <a:cxnLst/>
            <a:rect l="l" t="t" r="r" b="b"/>
            <a:pathLst>
              <a:path w="697229" h="494029">
                <a:moveTo>
                  <a:pt x="0" y="493572"/>
                </a:moveTo>
                <a:lnTo>
                  <a:pt x="696785" y="493572"/>
                </a:lnTo>
                <a:lnTo>
                  <a:pt x="696785" y="0"/>
                </a:lnTo>
                <a:lnTo>
                  <a:pt x="0" y="0"/>
                </a:lnTo>
                <a:lnTo>
                  <a:pt x="0" y="493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22009" y="3953738"/>
            <a:ext cx="697230" cy="494030"/>
          </a:xfrm>
          <a:prstGeom prst="rect">
            <a:avLst/>
          </a:prstGeom>
          <a:ln w="11823">
            <a:solidFill>
              <a:srgbClr val="687A9E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07314" marR="99695" indent="26034" algn="just">
              <a:lnSpc>
                <a:spcPts val="1140"/>
              </a:lnSpc>
              <a:spcBef>
                <a:spcPts val="24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Recently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backfill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0004" y="438543"/>
            <a:ext cx="1597660" cy="2824491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5</a:t>
            </a:r>
            <a:endParaRPr sz="1100" dirty="0">
              <a:latin typeface="Franklin Gothic Demi"/>
              <a:cs typeface="Franklin Gothic Demi"/>
            </a:endParaRPr>
          </a:p>
          <a:p>
            <a:pPr marL="107950" algn="just">
              <a:lnSpc>
                <a:spcPct val="100000"/>
              </a:lnSpc>
              <a:spcBef>
                <a:spcPts val="7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Description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worksite:</a:t>
            </a:r>
            <a:endParaRPr sz="1000" dirty="0">
              <a:latin typeface="Franklin Gothic Book"/>
              <a:cs typeface="Franklin Gothic Book"/>
            </a:endParaRPr>
          </a:p>
          <a:p>
            <a:pPr marL="285750" marR="160655" indent="-177800">
              <a:lnSpc>
                <a:spcPts val="1140"/>
              </a:lnSpc>
              <a:spcBef>
                <a:spcPts val="735"/>
              </a:spcBef>
              <a:buChar char="•"/>
              <a:tabLst>
                <a:tab pos="286385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industrial 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 and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 are also using 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endParaRPr sz="1000" dirty="0">
              <a:latin typeface="Franklin Gothic Book"/>
              <a:cs typeface="Franklin Gothic Book"/>
            </a:endParaRPr>
          </a:p>
          <a:p>
            <a:pPr marL="285750" marR="427355" indent="-177800">
              <a:lnSpc>
                <a:spcPts val="1140"/>
              </a:lnSpc>
              <a:spcBef>
                <a:spcPts val="284"/>
              </a:spcBef>
              <a:buChar char="•"/>
              <a:tabLst>
                <a:tab pos="2863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mobile crane is  already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endParaRPr sz="1000" dirty="0">
              <a:latin typeface="Franklin Gothic Book"/>
              <a:cs typeface="Franklin Gothic Book"/>
            </a:endParaRPr>
          </a:p>
          <a:p>
            <a:pPr marL="285750" marR="130175" indent="-177800">
              <a:lnSpc>
                <a:spcPct val="100000"/>
              </a:lnSpc>
              <a:spcBef>
                <a:spcPts val="254"/>
              </a:spcBef>
              <a:buChar char="•"/>
              <a:tabLst>
                <a:tab pos="2863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new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has  underground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Franklin Gothic Book"/>
              <a:cs typeface="Franklin Gothic Book"/>
            </a:endParaRPr>
          </a:p>
          <a:p>
            <a:pPr marL="107950" marR="219710" algn="just">
              <a:lnSpc>
                <a:spcPts val="1140"/>
              </a:lnSpc>
              <a:spcBef>
                <a:spcPts val="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222885" algn="just">
              <a:lnSpc>
                <a:spcPts val="1140"/>
              </a:lnSpc>
              <a:spcBef>
                <a:spcPts val="70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hazards?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551195" y="4788014"/>
            <a:ext cx="2009139" cy="180340"/>
          </a:xfrm>
          <a:custGeom>
            <a:avLst/>
            <a:gdLst/>
            <a:ahLst/>
            <a:cxnLst/>
            <a:rect l="l" t="t" r="r" b="b"/>
            <a:pathLst>
              <a:path w="2009140" h="180339">
                <a:moveTo>
                  <a:pt x="0" y="179997"/>
                </a:moveTo>
                <a:lnTo>
                  <a:pt x="2008797" y="179997"/>
                </a:lnTo>
                <a:lnTo>
                  <a:pt x="20087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66417" y="4798847"/>
            <a:ext cx="13100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FFD1E4-5733-4878-9608-92BC963C5E07}"/>
              </a:ext>
            </a:extLst>
          </p:cNvPr>
          <p:cNvSpPr/>
          <p:nvPr/>
        </p:nvSpPr>
        <p:spPr>
          <a:xfrm>
            <a:off x="2214173" y="429005"/>
            <a:ext cx="4801422" cy="4233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803" y="429006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32447"/>
            <a:ext cx="2063114" cy="180340"/>
          </a:xfrm>
          <a:custGeom>
            <a:avLst/>
            <a:gdLst/>
            <a:ahLst/>
            <a:cxnLst/>
            <a:rect l="l" t="t" r="r" b="b"/>
            <a:pathLst>
              <a:path w="2063114" h="180340">
                <a:moveTo>
                  <a:pt x="0" y="179997"/>
                </a:moveTo>
                <a:lnTo>
                  <a:pt x="2062797" y="179997"/>
                </a:lnTo>
                <a:lnTo>
                  <a:pt x="20627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099" y="527422"/>
            <a:ext cx="1680845" cy="308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algn="just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5</a:t>
            </a:r>
            <a:endParaRPr sz="11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...CONTINUED FROM PREVIOUS</a:t>
            </a:r>
            <a:r>
              <a:rPr sz="800" i="1" spc="-9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Franklin Gothic Demi"/>
              <a:cs typeface="Franklin Gothic Demi"/>
            </a:endParaRPr>
          </a:p>
          <a:p>
            <a:pPr marL="299720" algn="just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Description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worksite:</a:t>
            </a:r>
            <a:endParaRPr sz="1000" dirty="0">
              <a:latin typeface="Franklin Gothic Book"/>
              <a:cs typeface="Franklin Gothic Book"/>
            </a:endParaRPr>
          </a:p>
          <a:p>
            <a:pPr marL="477520" marR="51435" indent="-177800">
              <a:lnSpc>
                <a:spcPts val="1140"/>
              </a:lnSpc>
              <a:spcBef>
                <a:spcPts val="735"/>
              </a:spcBef>
              <a:buChar char="•"/>
              <a:tabLst>
                <a:tab pos="478155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industrial 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 and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 are also using 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endParaRPr sz="1000" dirty="0">
              <a:latin typeface="Franklin Gothic Book"/>
              <a:cs typeface="Franklin Gothic Book"/>
            </a:endParaRPr>
          </a:p>
          <a:p>
            <a:pPr marL="477520" marR="318770" indent="-177800">
              <a:lnSpc>
                <a:spcPts val="1140"/>
              </a:lnSpc>
              <a:spcBef>
                <a:spcPts val="285"/>
              </a:spcBef>
              <a:buChar char="•"/>
              <a:tabLst>
                <a:tab pos="47815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mobile crane is  already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endParaRPr sz="1000" dirty="0">
              <a:latin typeface="Franklin Gothic Book"/>
              <a:cs typeface="Franklin Gothic Book"/>
            </a:endParaRPr>
          </a:p>
          <a:p>
            <a:pPr marL="477520" marR="21590" indent="-177800">
              <a:lnSpc>
                <a:spcPct val="100000"/>
              </a:lnSpc>
              <a:spcBef>
                <a:spcPts val="254"/>
              </a:spcBef>
              <a:buChar char="•"/>
              <a:tabLst>
                <a:tab pos="47815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new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has  underground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Franklin Gothic Book"/>
              <a:cs typeface="Franklin Gothic Book"/>
            </a:endParaRPr>
          </a:p>
          <a:p>
            <a:pPr marL="299720" marR="110489" algn="just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 dirty="0">
              <a:latin typeface="Franklin Gothic Book"/>
              <a:cs typeface="Franklin Gothic Book"/>
            </a:endParaRPr>
          </a:p>
          <a:p>
            <a:pPr marL="299720" marR="114300" algn="just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hazards?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36797" y="3375461"/>
            <a:ext cx="3154286" cy="137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5559" y="4033136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8744"/>
                </a:lnTo>
              </a:path>
            </a:pathLst>
          </a:custGeom>
          <a:ln w="6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65559" y="4368635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0"/>
                </a:moveTo>
                <a:lnTo>
                  <a:pt x="0" y="148739"/>
                </a:lnTo>
              </a:path>
            </a:pathLst>
          </a:custGeom>
          <a:ln w="6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6057" y="3972278"/>
            <a:ext cx="59055" cy="81280"/>
          </a:xfrm>
          <a:custGeom>
            <a:avLst/>
            <a:gdLst/>
            <a:ahLst/>
            <a:cxnLst/>
            <a:rect l="l" t="t" r="r" b="b"/>
            <a:pathLst>
              <a:path w="59054" h="81279">
                <a:moveTo>
                  <a:pt x="29502" y="0"/>
                </a:moveTo>
                <a:lnTo>
                  <a:pt x="0" y="81064"/>
                </a:lnTo>
                <a:lnTo>
                  <a:pt x="59004" y="81064"/>
                </a:lnTo>
                <a:lnTo>
                  <a:pt x="2950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6057" y="4497165"/>
            <a:ext cx="59055" cy="81280"/>
          </a:xfrm>
          <a:custGeom>
            <a:avLst/>
            <a:gdLst/>
            <a:ahLst/>
            <a:cxnLst/>
            <a:rect l="l" t="t" r="r" b="b"/>
            <a:pathLst>
              <a:path w="59054" h="81279">
                <a:moveTo>
                  <a:pt x="59004" y="0"/>
                </a:moveTo>
                <a:lnTo>
                  <a:pt x="0" y="0"/>
                </a:lnTo>
                <a:lnTo>
                  <a:pt x="29502" y="81064"/>
                </a:lnTo>
                <a:lnTo>
                  <a:pt x="5900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4795" y="3881861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12" y="0"/>
                </a:lnTo>
              </a:path>
            </a:pathLst>
          </a:custGeom>
          <a:ln w="6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29735" y="3881861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89622" y="0"/>
                </a:lnTo>
              </a:path>
            </a:pathLst>
          </a:custGeom>
          <a:ln w="68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68877" y="3852359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81064" y="0"/>
                </a:moveTo>
                <a:lnTo>
                  <a:pt x="0" y="29502"/>
                </a:lnTo>
                <a:lnTo>
                  <a:pt x="81064" y="59004"/>
                </a:lnTo>
                <a:lnTo>
                  <a:pt x="810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4200" y="3852359"/>
            <a:ext cx="81280" cy="59055"/>
          </a:xfrm>
          <a:custGeom>
            <a:avLst/>
            <a:gdLst/>
            <a:ahLst/>
            <a:cxnLst/>
            <a:rect l="l" t="t" r="r" b="b"/>
            <a:pathLst>
              <a:path w="81279" h="59054">
                <a:moveTo>
                  <a:pt x="0" y="0"/>
                </a:moveTo>
                <a:lnTo>
                  <a:pt x="0" y="59004"/>
                </a:lnTo>
                <a:lnTo>
                  <a:pt x="81064" y="29502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9357" y="3772116"/>
            <a:ext cx="325755" cy="187325"/>
          </a:xfrm>
          <a:custGeom>
            <a:avLst/>
            <a:gdLst/>
            <a:ahLst/>
            <a:cxnLst/>
            <a:rect l="l" t="t" r="r" b="b"/>
            <a:pathLst>
              <a:path w="325754" h="187325">
                <a:moveTo>
                  <a:pt x="0" y="186753"/>
                </a:moveTo>
                <a:lnTo>
                  <a:pt x="325437" y="186753"/>
                </a:lnTo>
                <a:lnTo>
                  <a:pt x="325437" y="0"/>
                </a:lnTo>
                <a:lnTo>
                  <a:pt x="0" y="0"/>
                </a:lnTo>
                <a:lnTo>
                  <a:pt x="0" y="186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19357" y="3772116"/>
            <a:ext cx="325755" cy="187325"/>
          </a:xfrm>
          <a:custGeom>
            <a:avLst/>
            <a:gdLst/>
            <a:ahLst/>
            <a:cxnLst/>
            <a:rect l="l" t="t" r="r" b="b"/>
            <a:pathLst>
              <a:path w="325754" h="187325">
                <a:moveTo>
                  <a:pt x="0" y="186753"/>
                </a:moveTo>
                <a:lnTo>
                  <a:pt x="325437" y="186753"/>
                </a:lnTo>
                <a:lnTo>
                  <a:pt x="325437" y="0"/>
                </a:lnTo>
                <a:lnTo>
                  <a:pt x="0" y="0"/>
                </a:lnTo>
                <a:lnTo>
                  <a:pt x="0" y="186753"/>
                </a:lnTo>
                <a:close/>
              </a:path>
            </a:pathLst>
          </a:custGeom>
          <a:ln w="85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99102" y="4181881"/>
            <a:ext cx="325755" cy="187325"/>
          </a:xfrm>
          <a:custGeom>
            <a:avLst/>
            <a:gdLst/>
            <a:ahLst/>
            <a:cxnLst/>
            <a:rect l="l" t="t" r="r" b="b"/>
            <a:pathLst>
              <a:path w="325754" h="187325">
                <a:moveTo>
                  <a:pt x="0" y="186753"/>
                </a:moveTo>
                <a:lnTo>
                  <a:pt x="325437" y="186753"/>
                </a:lnTo>
                <a:lnTo>
                  <a:pt x="325437" y="0"/>
                </a:lnTo>
                <a:lnTo>
                  <a:pt x="0" y="0"/>
                </a:lnTo>
                <a:lnTo>
                  <a:pt x="0" y="1867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9102" y="4181881"/>
            <a:ext cx="325755" cy="187325"/>
          </a:xfrm>
          <a:custGeom>
            <a:avLst/>
            <a:gdLst/>
            <a:ahLst/>
            <a:cxnLst/>
            <a:rect l="l" t="t" r="r" b="b"/>
            <a:pathLst>
              <a:path w="325754" h="187325">
                <a:moveTo>
                  <a:pt x="0" y="186753"/>
                </a:moveTo>
                <a:lnTo>
                  <a:pt x="325437" y="186753"/>
                </a:lnTo>
                <a:lnTo>
                  <a:pt x="325437" y="0"/>
                </a:lnTo>
                <a:lnTo>
                  <a:pt x="0" y="0"/>
                </a:lnTo>
                <a:lnTo>
                  <a:pt x="0" y="186753"/>
                </a:lnTo>
                <a:close/>
              </a:path>
            </a:pathLst>
          </a:custGeom>
          <a:ln w="858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9203" y="528005"/>
            <a:ext cx="2546705" cy="1723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09668" y="1901071"/>
            <a:ext cx="181636" cy="232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55551" y="2001355"/>
            <a:ext cx="761365" cy="267335"/>
          </a:xfrm>
          <a:custGeom>
            <a:avLst/>
            <a:gdLst/>
            <a:ahLst/>
            <a:cxnLst/>
            <a:rect l="l" t="t" r="r" b="b"/>
            <a:pathLst>
              <a:path w="761365" h="267335">
                <a:moveTo>
                  <a:pt x="0" y="266801"/>
                </a:moveTo>
                <a:lnTo>
                  <a:pt x="761301" y="266801"/>
                </a:lnTo>
                <a:lnTo>
                  <a:pt x="761301" y="0"/>
                </a:lnTo>
                <a:lnTo>
                  <a:pt x="0" y="0"/>
                </a:lnTo>
                <a:lnTo>
                  <a:pt x="0" y="2668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5551" y="2001355"/>
            <a:ext cx="761365" cy="267335"/>
          </a:xfrm>
          <a:custGeom>
            <a:avLst/>
            <a:gdLst/>
            <a:ahLst/>
            <a:cxnLst/>
            <a:rect l="l" t="t" r="r" b="b"/>
            <a:pathLst>
              <a:path w="761365" h="267335">
                <a:moveTo>
                  <a:pt x="0" y="266801"/>
                </a:moveTo>
                <a:lnTo>
                  <a:pt x="761301" y="266801"/>
                </a:lnTo>
                <a:lnTo>
                  <a:pt x="761301" y="0"/>
                </a:lnTo>
                <a:lnTo>
                  <a:pt x="0" y="0"/>
                </a:lnTo>
                <a:lnTo>
                  <a:pt x="0" y="26680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577114"/>
              </p:ext>
            </p:extLst>
          </p:nvPr>
        </p:nvGraphicFramePr>
        <p:xfrm>
          <a:off x="2126225" y="429006"/>
          <a:ext cx="5429885" cy="453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4824">
                <a:tc gridSpan="2">
                  <a:txBody>
                    <a:bodyPr/>
                    <a:lstStyle/>
                    <a:p>
                      <a:pPr marL="72390" marR="269367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lines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overhead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  lines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cable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TV).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72390" marR="2689860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control</a:t>
                      </a:r>
                      <a:r>
                        <a:rPr sz="1000" b="1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 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allow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safe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distances.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states,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use a spotter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work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closer.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682625" algn="r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990">
                <a:tc gridSpan="2">
                  <a:txBody>
                    <a:bodyPr/>
                    <a:lstStyle/>
                    <a:p>
                      <a:pPr marL="72390">
                        <a:lnSpc>
                          <a:spcPts val="1170"/>
                        </a:lnSpc>
                        <a:spcBef>
                          <a:spcPts val="60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conditions,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been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recent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excavations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(trenches</a:t>
                      </a:r>
                      <a:r>
                        <a:rPr sz="1000" b="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dug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72390">
                        <a:lnSpc>
                          <a:spcPts val="1170"/>
                        </a:lnSpc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filled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in)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underground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72390" marR="73660">
                        <a:lnSpc>
                          <a:spcPts val="1140"/>
                        </a:lnSpc>
                        <a:spcBef>
                          <a:spcPts val="73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control: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 the cranes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distance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trenches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soft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ground.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general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rule is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however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deep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trench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is,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least that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far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trench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one metre deep, cranes should be one metre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more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trench (the 1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rule).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Always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ask the engineer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unsure.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24865" algn="ctr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8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...CONTINUES ON NEXT</a:t>
                      </a:r>
                      <a:r>
                        <a:rPr sz="800" b="0" i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82CD57-F8A9-4C09-80AF-DF0C63FDE84C}"/>
              </a:ext>
            </a:extLst>
          </p:cNvPr>
          <p:cNvSpPr/>
          <p:nvPr/>
        </p:nvSpPr>
        <p:spPr>
          <a:xfrm>
            <a:off x="2178050" y="522516"/>
            <a:ext cx="4801422" cy="1763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1C5222-12FB-4EA4-BC6A-F0F71C32422A}"/>
              </a:ext>
            </a:extLst>
          </p:cNvPr>
          <p:cNvSpPr/>
          <p:nvPr/>
        </p:nvSpPr>
        <p:spPr>
          <a:xfrm>
            <a:off x="2144486" y="2371956"/>
            <a:ext cx="4801422" cy="237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4534" y="3831302"/>
            <a:ext cx="2154439" cy="932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704" y="436499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30948"/>
            <a:ext cx="2054860" cy="180340"/>
          </a:xfrm>
          <a:custGeom>
            <a:avLst/>
            <a:gdLst/>
            <a:ahLst/>
            <a:cxnLst/>
            <a:rect l="l" t="t" r="r" b="b"/>
            <a:pathLst>
              <a:path w="2054860" h="180340">
                <a:moveTo>
                  <a:pt x="0" y="179997"/>
                </a:moveTo>
                <a:lnTo>
                  <a:pt x="2054707" y="179997"/>
                </a:lnTo>
                <a:lnTo>
                  <a:pt x="205470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9999" y="525922"/>
            <a:ext cx="1680845" cy="308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algn="just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5</a:t>
            </a:r>
            <a:endParaRPr sz="11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...CONTINUED FROM PREVIOUS</a:t>
            </a:r>
            <a:r>
              <a:rPr sz="800" i="1" spc="-9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 dirty="0">
              <a:latin typeface="Franklin Gothic Demi"/>
              <a:cs typeface="Franklin Gothic Demi"/>
            </a:endParaRPr>
          </a:p>
          <a:p>
            <a:pPr marL="299720" algn="just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Description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worksite:</a:t>
            </a:r>
            <a:endParaRPr sz="1000" dirty="0">
              <a:latin typeface="Franklin Gothic Book"/>
              <a:cs typeface="Franklin Gothic Book"/>
            </a:endParaRPr>
          </a:p>
          <a:p>
            <a:pPr marL="477520" marR="51435" indent="-177800">
              <a:lnSpc>
                <a:spcPts val="1140"/>
              </a:lnSpc>
              <a:spcBef>
                <a:spcPts val="735"/>
              </a:spcBef>
              <a:buChar char="•"/>
              <a:tabLst>
                <a:tab pos="478155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industrial 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 and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 are also using 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endParaRPr sz="1000" dirty="0">
              <a:latin typeface="Franklin Gothic Book"/>
              <a:cs typeface="Franklin Gothic Book"/>
            </a:endParaRPr>
          </a:p>
          <a:p>
            <a:pPr marL="477520" marR="318770" indent="-177800">
              <a:lnSpc>
                <a:spcPts val="1140"/>
              </a:lnSpc>
              <a:spcBef>
                <a:spcPts val="285"/>
              </a:spcBef>
              <a:buChar char="•"/>
              <a:tabLst>
                <a:tab pos="47815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mobile crane is  already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endParaRPr sz="1000" dirty="0">
              <a:latin typeface="Franklin Gothic Book"/>
              <a:cs typeface="Franklin Gothic Book"/>
            </a:endParaRPr>
          </a:p>
          <a:p>
            <a:pPr marL="477520" marR="21590" indent="-177800">
              <a:lnSpc>
                <a:spcPct val="100000"/>
              </a:lnSpc>
              <a:spcBef>
                <a:spcPts val="254"/>
              </a:spcBef>
              <a:buChar char="•"/>
              <a:tabLst>
                <a:tab pos="47815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new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has  underground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Franklin Gothic Book"/>
              <a:cs typeface="Franklin Gothic Book"/>
            </a:endParaRPr>
          </a:p>
          <a:p>
            <a:pPr marL="299720" marR="110489" algn="just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 dirty="0">
              <a:latin typeface="Franklin Gothic Book"/>
              <a:cs typeface="Franklin Gothic Book"/>
            </a:endParaRPr>
          </a:p>
          <a:p>
            <a:pPr marL="299720" marR="114300" algn="just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hazards?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10708" y="605277"/>
            <a:ext cx="1095007" cy="2031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3978" y="1147508"/>
            <a:ext cx="2153914" cy="1524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48140"/>
              </p:ext>
            </p:extLst>
          </p:nvPr>
        </p:nvGraphicFramePr>
        <p:xfrm>
          <a:off x="2127125" y="436505"/>
          <a:ext cx="5431155" cy="4529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4737">
                <a:tc>
                  <a:txBody>
                    <a:bodyPr/>
                    <a:lstStyle/>
                    <a:p>
                      <a:pPr marL="72390" algn="just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Poor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lighting.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72390" marR="991869" algn="just">
                        <a:lnSpc>
                          <a:spcPts val="1140"/>
                        </a:lnSpc>
                        <a:spcBef>
                          <a:spcPts val="73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control: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lighting 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adequate. Set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light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towers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necessary.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Pedestrians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000" b="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workers.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72390" marR="561975">
                        <a:lnSpc>
                          <a:spcPts val="1140"/>
                        </a:lnSpc>
                        <a:spcBef>
                          <a:spcPts val="73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control: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up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barriers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exclusion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zones.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8582">
                <a:tc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Wind, bad weather and</a:t>
                      </a:r>
                      <a:r>
                        <a:rPr sz="1000" b="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trees.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72390" marR="126364">
                        <a:lnSpc>
                          <a:spcPts val="1140"/>
                        </a:lnSpc>
                        <a:spcBef>
                          <a:spcPts val="73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control: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SWMS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well as the cranes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limitations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working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bad weather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conditions (eg: wind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rating).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390" marR="379095">
                        <a:lnSpc>
                          <a:spcPts val="1140"/>
                        </a:lnSpc>
                        <a:spcBef>
                          <a:spcPts val="93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Hazard: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Buildings, bridges,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surrounding 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structures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obstructions.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72390" marR="111125">
                        <a:lnSpc>
                          <a:spcPts val="1140"/>
                        </a:lnSpc>
                        <a:spcBef>
                          <a:spcPts val="70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Hazard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control: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 must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make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parts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crane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 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kept clear.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Maintain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distance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radius.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87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31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i="0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</a:t>
                      </a:r>
                      <a:r>
                        <a:rPr sz="800" b="0" i="0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CONTINUES ON NEXT</a:t>
                      </a:r>
                      <a:r>
                        <a:rPr sz="800" b="0" i="0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0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i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458853" y="3560819"/>
            <a:ext cx="1777475" cy="1338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27AADD-A4CB-48CC-8D82-C23DF9168703}"/>
              </a:ext>
            </a:extLst>
          </p:cNvPr>
          <p:cNvSpPr/>
          <p:nvPr/>
        </p:nvSpPr>
        <p:spPr>
          <a:xfrm>
            <a:off x="2178050" y="522516"/>
            <a:ext cx="2327665" cy="21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C13E4F-310F-419A-B38C-0B5351469CD2}"/>
              </a:ext>
            </a:extLst>
          </p:cNvPr>
          <p:cNvSpPr/>
          <p:nvPr/>
        </p:nvSpPr>
        <p:spPr>
          <a:xfrm>
            <a:off x="4627102" y="457200"/>
            <a:ext cx="2327665" cy="2219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BDB6F0-DF8C-461D-97C6-B5D35F8C8890}"/>
              </a:ext>
            </a:extLst>
          </p:cNvPr>
          <p:cNvSpPr/>
          <p:nvPr/>
        </p:nvSpPr>
        <p:spPr>
          <a:xfrm>
            <a:off x="2183230" y="2772669"/>
            <a:ext cx="2327665" cy="21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68873B-07B0-4852-9DA0-4CDA0D147404}"/>
              </a:ext>
            </a:extLst>
          </p:cNvPr>
          <p:cNvSpPr/>
          <p:nvPr/>
        </p:nvSpPr>
        <p:spPr>
          <a:xfrm>
            <a:off x="4607177" y="2793449"/>
            <a:ext cx="2371474" cy="1994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4" y="430822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3469" y="1128814"/>
            <a:ext cx="4250950" cy="3565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22941" y="1188008"/>
            <a:ext cx="1247775" cy="413384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99390" marR="50165" indent="-141605">
              <a:lnSpc>
                <a:spcPts val="1140"/>
              </a:lnSpc>
              <a:spcBef>
                <a:spcPts val="4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Scaffolding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gantry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protect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6613" y="1352705"/>
            <a:ext cx="264795" cy="36195"/>
          </a:xfrm>
          <a:custGeom>
            <a:avLst/>
            <a:gdLst/>
            <a:ahLst/>
            <a:cxnLst/>
            <a:rect l="l" t="t" r="r" b="b"/>
            <a:pathLst>
              <a:path w="264795" h="36194">
                <a:moveTo>
                  <a:pt x="0" y="36067"/>
                </a:moveTo>
                <a:lnTo>
                  <a:pt x="26431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0980" y="132410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0235" y="4713"/>
                </a:moveTo>
                <a:lnTo>
                  <a:pt x="31096" y="429"/>
                </a:lnTo>
                <a:lnTo>
                  <a:pt x="21374" y="0"/>
                </a:lnTo>
                <a:lnTo>
                  <a:pt x="12201" y="3254"/>
                </a:lnTo>
                <a:lnTo>
                  <a:pt x="4713" y="10021"/>
                </a:lnTo>
                <a:lnTo>
                  <a:pt x="429" y="19164"/>
                </a:lnTo>
                <a:lnTo>
                  <a:pt x="0" y="28895"/>
                </a:lnTo>
                <a:lnTo>
                  <a:pt x="3254" y="38077"/>
                </a:lnTo>
                <a:lnTo>
                  <a:pt x="10021" y="45569"/>
                </a:lnTo>
                <a:lnTo>
                  <a:pt x="19160" y="49838"/>
                </a:lnTo>
                <a:lnTo>
                  <a:pt x="28882" y="50260"/>
                </a:lnTo>
                <a:lnTo>
                  <a:pt x="38055" y="47003"/>
                </a:lnTo>
                <a:lnTo>
                  <a:pt x="45543" y="40235"/>
                </a:lnTo>
                <a:lnTo>
                  <a:pt x="49827" y="31093"/>
                </a:lnTo>
                <a:lnTo>
                  <a:pt x="50257" y="21364"/>
                </a:lnTo>
                <a:lnTo>
                  <a:pt x="47002" y="12190"/>
                </a:lnTo>
                <a:lnTo>
                  <a:pt x="40235" y="471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25081" y="3927088"/>
            <a:ext cx="514984" cy="387985"/>
          </a:xfrm>
          <a:custGeom>
            <a:avLst/>
            <a:gdLst/>
            <a:ahLst/>
            <a:cxnLst/>
            <a:rect l="l" t="t" r="r" b="b"/>
            <a:pathLst>
              <a:path w="514985" h="387985">
                <a:moveTo>
                  <a:pt x="514375" y="387794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9586" y="38865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32212" y="810"/>
                </a:moveTo>
                <a:lnTo>
                  <a:pt x="0" y="28279"/>
                </a:lnTo>
                <a:lnTo>
                  <a:pt x="3003" y="37535"/>
                </a:lnTo>
                <a:lnTo>
                  <a:pt x="9257" y="44985"/>
                </a:lnTo>
                <a:lnTo>
                  <a:pt x="18204" y="49629"/>
                </a:lnTo>
                <a:lnTo>
                  <a:pt x="28266" y="50433"/>
                </a:lnTo>
                <a:lnTo>
                  <a:pt x="37530" y="47428"/>
                </a:lnTo>
                <a:lnTo>
                  <a:pt x="44989" y="41170"/>
                </a:lnTo>
                <a:lnTo>
                  <a:pt x="49636" y="32217"/>
                </a:lnTo>
                <a:lnTo>
                  <a:pt x="50444" y="22159"/>
                </a:lnTo>
                <a:lnTo>
                  <a:pt x="47434" y="12903"/>
                </a:lnTo>
                <a:lnTo>
                  <a:pt x="41169" y="5453"/>
                </a:lnTo>
                <a:lnTo>
                  <a:pt x="32212" y="8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76596" y="4303090"/>
            <a:ext cx="1125855" cy="384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34620" marR="127000" indent="38735">
              <a:lnSpc>
                <a:spcPts val="1140"/>
              </a:lnSpc>
              <a:spcBef>
                <a:spcPts val="38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flag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the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2185" y="4412526"/>
            <a:ext cx="923290" cy="23939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Warning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signs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8856" y="4151320"/>
            <a:ext cx="419734" cy="264160"/>
          </a:xfrm>
          <a:custGeom>
            <a:avLst/>
            <a:gdLst/>
            <a:ahLst/>
            <a:cxnLst/>
            <a:rect l="l" t="t" r="r" b="b"/>
            <a:pathLst>
              <a:path w="419735" h="264160">
                <a:moveTo>
                  <a:pt x="419646" y="263804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2407" y="411284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773" y="19675"/>
                </a:moveTo>
                <a:lnTo>
                  <a:pt x="45761" y="10415"/>
                </a:lnTo>
                <a:lnTo>
                  <a:pt x="38750" y="3646"/>
                </a:lnTo>
                <a:lnTo>
                  <a:pt x="29710" y="0"/>
                </a:lnTo>
                <a:lnTo>
                  <a:pt x="19611" y="104"/>
                </a:lnTo>
                <a:lnTo>
                  <a:pt x="10377" y="4115"/>
                </a:lnTo>
                <a:lnTo>
                  <a:pt x="3630" y="11120"/>
                </a:lnTo>
                <a:lnTo>
                  <a:pt x="0" y="20152"/>
                </a:lnTo>
                <a:lnTo>
                  <a:pt x="116" y="30242"/>
                </a:lnTo>
                <a:lnTo>
                  <a:pt x="4099" y="39495"/>
                </a:lnTo>
                <a:lnTo>
                  <a:pt x="11089" y="46259"/>
                </a:lnTo>
                <a:lnTo>
                  <a:pt x="20108" y="49905"/>
                </a:lnTo>
                <a:lnTo>
                  <a:pt x="30177" y="49800"/>
                </a:lnTo>
                <a:lnTo>
                  <a:pt x="39442" y="45789"/>
                </a:lnTo>
                <a:lnTo>
                  <a:pt x="46209" y="38785"/>
                </a:lnTo>
                <a:lnTo>
                  <a:pt x="49860" y="29758"/>
                </a:lnTo>
                <a:lnTo>
                  <a:pt x="49773" y="19675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7113" y="442850"/>
            <a:ext cx="4131945" cy="64697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Hazard: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Hazard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control: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barriers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exclusion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zones. Also consider using a</a:t>
            </a:r>
            <a:r>
              <a:rPr sz="1000" spc="1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manage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the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614" y="1100083"/>
            <a:ext cx="12014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Description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614" y="1334863"/>
            <a:ext cx="1377315" cy="12788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0500" marR="34925" indent="-177800">
              <a:lnSpc>
                <a:spcPts val="1140"/>
              </a:lnSpc>
              <a:spcBef>
                <a:spcPts val="185"/>
              </a:spcBef>
              <a:buChar char="•"/>
              <a:tabLst>
                <a:tab pos="190500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large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industrial  site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 and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  are also using the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</a:t>
            </a:r>
            <a:endParaRPr sz="1000">
              <a:latin typeface="Franklin Gothic Book"/>
              <a:cs typeface="Franklin Gothic Book"/>
            </a:endParaRPr>
          </a:p>
          <a:p>
            <a:pPr marL="190500" marR="301625" indent="-177800">
              <a:lnSpc>
                <a:spcPts val="1140"/>
              </a:lnSpc>
              <a:spcBef>
                <a:spcPts val="28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mobile crane is  already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</a:t>
            </a:r>
            <a:endParaRPr sz="1000">
              <a:latin typeface="Franklin Gothic Book"/>
              <a:cs typeface="Franklin Gothic Book"/>
            </a:endParaRPr>
          </a:p>
          <a:p>
            <a:pPr marL="190500" marR="5080" indent="-177800">
              <a:lnSpc>
                <a:spcPct val="100000"/>
              </a:lnSpc>
              <a:spcBef>
                <a:spcPts val="254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new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has  underground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614" y="2761123"/>
            <a:ext cx="1287780" cy="847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at 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worksite?</a:t>
            </a:r>
            <a:endParaRPr sz="1000">
              <a:latin typeface="Franklin Gothic Book"/>
              <a:cs typeface="Franklin Gothic Book"/>
            </a:endParaRPr>
          </a:p>
          <a:p>
            <a:pPr marL="12700" marR="8255" algn="just">
              <a:lnSpc>
                <a:spcPts val="1140"/>
              </a:lnSpc>
              <a:spcBef>
                <a:spcPts val="71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hazards?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826859"/>
            <a:ext cx="2048510" cy="180340"/>
          </a:xfrm>
          <a:custGeom>
            <a:avLst/>
            <a:gdLst/>
            <a:ahLst/>
            <a:cxnLst/>
            <a:rect l="l" t="t" r="r" b="b"/>
            <a:pathLst>
              <a:path w="2048510" h="180340">
                <a:moveTo>
                  <a:pt x="0" y="179997"/>
                </a:moveTo>
                <a:lnTo>
                  <a:pt x="2048205" y="179997"/>
                </a:lnTo>
                <a:lnTo>
                  <a:pt x="2048205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3513" y="837699"/>
            <a:ext cx="16808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...CONTINUED FROM PREVIOUS</a:t>
            </a:r>
            <a:r>
              <a:rPr sz="800" i="1" spc="-9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1513" y="521836"/>
            <a:ext cx="10382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5</a:t>
            </a:r>
            <a:endParaRPr sz="1100" dirty="0">
              <a:latin typeface="Franklin Gothic Demi"/>
              <a:cs typeface="Franklin Gothic Dem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89999" y="3661180"/>
            <a:ext cx="287020" cy="188595"/>
          </a:xfrm>
          <a:custGeom>
            <a:avLst/>
            <a:gdLst/>
            <a:ahLst/>
            <a:cxnLst/>
            <a:rect l="l" t="t" r="r" b="b"/>
            <a:pathLst>
              <a:path w="287019" h="188595">
                <a:moveTo>
                  <a:pt x="0" y="0"/>
                </a:moveTo>
                <a:lnTo>
                  <a:pt x="286575" y="188468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2392" y="383818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4"/>
                </a:lnTo>
                <a:lnTo>
                  <a:pt x="43362" y="43362"/>
                </a:lnTo>
                <a:lnTo>
                  <a:pt x="48804" y="35289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9"/>
                </a:lnTo>
                <a:lnTo>
                  <a:pt x="7437" y="43362"/>
                </a:lnTo>
                <a:lnTo>
                  <a:pt x="15510" y="48804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9350" y="3235553"/>
            <a:ext cx="951865" cy="419734"/>
          </a:xfrm>
          <a:custGeom>
            <a:avLst/>
            <a:gdLst/>
            <a:ahLst/>
            <a:cxnLst/>
            <a:rect l="l" t="t" r="r" b="b"/>
            <a:pathLst>
              <a:path w="951864" h="419735">
                <a:moveTo>
                  <a:pt x="0" y="419303"/>
                </a:moveTo>
                <a:lnTo>
                  <a:pt x="951865" y="419303"/>
                </a:lnTo>
                <a:lnTo>
                  <a:pt x="951865" y="0"/>
                </a:lnTo>
                <a:lnTo>
                  <a:pt x="0" y="0"/>
                </a:lnTo>
                <a:lnTo>
                  <a:pt x="0" y="419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19350" y="3235553"/>
            <a:ext cx="951865" cy="419734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107950" marR="100965" indent="97155">
              <a:lnSpc>
                <a:spcPts val="1140"/>
              </a:lnSpc>
              <a:spcBef>
                <a:spcPts val="5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exclusion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zone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53599" y="2252521"/>
            <a:ext cx="860425" cy="1052195"/>
          </a:xfrm>
          <a:custGeom>
            <a:avLst/>
            <a:gdLst/>
            <a:ahLst/>
            <a:cxnLst/>
            <a:rect l="l" t="t" r="r" b="b"/>
            <a:pathLst>
              <a:path w="860425" h="1052195">
                <a:moveTo>
                  <a:pt x="0" y="0"/>
                </a:moveTo>
                <a:lnTo>
                  <a:pt x="860247" y="105172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04531" y="329853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799"/>
                </a:moveTo>
                <a:lnTo>
                  <a:pt x="35289" y="48799"/>
                </a:lnTo>
                <a:lnTo>
                  <a:pt x="43362" y="43348"/>
                </a:lnTo>
                <a:lnTo>
                  <a:pt x="48804" y="35273"/>
                </a:lnTo>
                <a:lnTo>
                  <a:pt x="50800" y="25399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399"/>
                </a:lnTo>
                <a:lnTo>
                  <a:pt x="1995" y="35273"/>
                </a:lnTo>
                <a:lnTo>
                  <a:pt x="7437" y="43348"/>
                </a:lnTo>
                <a:lnTo>
                  <a:pt x="15510" y="48799"/>
                </a:lnTo>
                <a:lnTo>
                  <a:pt x="25400" y="507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20185" y="1839607"/>
            <a:ext cx="1125855" cy="419734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43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Traffic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control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such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barricades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20901" y="1558958"/>
            <a:ext cx="168910" cy="1247140"/>
          </a:xfrm>
          <a:custGeom>
            <a:avLst/>
            <a:gdLst/>
            <a:ahLst/>
            <a:cxnLst/>
            <a:rect l="l" t="t" r="r" b="b"/>
            <a:pathLst>
              <a:path w="168910" h="1247139">
                <a:moveTo>
                  <a:pt x="168325" y="0"/>
                </a:moveTo>
                <a:lnTo>
                  <a:pt x="0" y="124679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2252" y="280561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49536" y="32933"/>
                </a:moveTo>
                <a:lnTo>
                  <a:pt x="22883" y="0"/>
                </a:lnTo>
                <a:lnTo>
                  <a:pt x="13554" y="2761"/>
                </a:lnTo>
                <a:lnTo>
                  <a:pt x="5944" y="8824"/>
                </a:lnTo>
                <a:lnTo>
                  <a:pt x="1073" y="17655"/>
                </a:lnTo>
                <a:lnTo>
                  <a:pt x="0" y="27688"/>
                </a:lnTo>
                <a:lnTo>
                  <a:pt x="2753" y="37026"/>
                </a:lnTo>
                <a:lnTo>
                  <a:pt x="8806" y="44644"/>
                </a:lnTo>
                <a:lnTo>
                  <a:pt x="17634" y="49520"/>
                </a:lnTo>
                <a:lnTo>
                  <a:pt x="27678" y="50595"/>
                </a:lnTo>
                <a:lnTo>
                  <a:pt x="37028" y="47832"/>
                </a:lnTo>
                <a:lnTo>
                  <a:pt x="44657" y="41767"/>
                </a:lnTo>
                <a:lnTo>
                  <a:pt x="49536" y="3293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1845" y="1123023"/>
            <a:ext cx="1247775" cy="446405"/>
          </a:xfrm>
          <a:custGeom>
            <a:avLst/>
            <a:gdLst/>
            <a:ahLst/>
            <a:cxnLst/>
            <a:rect l="l" t="t" r="r" b="b"/>
            <a:pathLst>
              <a:path w="1247775" h="446405">
                <a:moveTo>
                  <a:pt x="0" y="445782"/>
                </a:moveTo>
                <a:lnTo>
                  <a:pt x="1247305" y="445782"/>
                </a:lnTo>
                <a:lnTo>
                  <a:pt x="1247305" y="0"/>
                </a:lnTo>
                <a:lnTo>
                  <a:pt x="0" y="0"/>
                </a:lnTo>
                <a:lnTo>
                  <a:pt x="0" y="445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71845" y="1123023"/>
            <a:ext cx="1247775" cy="44640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02235" marR="51435" indent="-43815">
              <a:lnSpc>
                <a:spcPts val="1140"/>
              </a:lnSpc>
              <a:spcBef>
                <a:spcPts val="62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Flashing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yellow hazard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warn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1.3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5B953E-C985-4166-88D1-68FBC8DAED23}"/>
              </a:ext>
            </a:extLst>
          </p:cNvPr>
          <p:cNvSpPr/>
          <p:nvPr/>
        </p:nvSpPr>
        <p:spPr>
          <a:xfrm>
            <a:off x="2178050" y="522516"/>
            <a:ext cx="4787646" cy="436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4978" y="1768464"/>
            <a:ext cx="1604759" cy="807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8508" y="1425391"/>
            <a:ext cx="1216520" cy="1141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79209" y="1559807"/>
            <a:ext cx="1513246" cy="891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73531"/>
              </p:ext>
            </p:extLst>
          </p:nvPr>
        </p:nvGraphicFramePr>
        <p:xfrm>
          <a:off x="535025" y="430506"/>
          <a:ext cx="6478905" cy="453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4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</a:t>
                      </a:r>
                      <a:r>
                        <a:rPr lang="en-US"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6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9220" marR="16002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begin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working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site, what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sort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 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officer,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engineer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available),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supervisor?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033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Safety officer: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hazards,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controls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site,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b="0" spc="1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107950" marR="431165">
                        <a:lnSpc>
                          <a:spcPts val="1140"/>
                        </a:lnSpc>
                        <a:spcBef>
                          <a:spcPts val="735"/>
                        </a:spcBef>
                      </a:pP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Engineer: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plans and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drawings, load bearings details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such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as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soil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bearing pressure 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forces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structure.</a:t>
                      </a:r>
                      <a:endParaRPr sz="1000" b="0" dirty="0">
                        <a:latin typeface="Franklin Gothic Book"/>
                        <a:cs typeface="Franklin Gothic Book"/>
                      </a:endParaRPr>
                    </a:p>
                    <a:p>
                      <a:pPr marL="107950" marR="327025">
                        <a:lnSpc>
                          <a:spcPts val="1140"/>
                        </a:lnSpc>
                        <a:spcBef>
                          <a:spcPts val="71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Supervisor: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instructions,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about the site, other contractors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work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area arrangements.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</a:t>
                      </a:r>
                      <a:r>
                        <a:rPr lang="en-US"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7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9220" marR="5461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get information  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nearby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powerlines,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 example powerline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voltage?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Contact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local electricity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supply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authority.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834586" y="2822943"/>
            <a:ext cx="1654101" cy="2076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1.4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64D3E-1761-4F88-979D-799E448773E8}"/>
              </a:ext>
            </a:extLst>
          </p:cNvPr>
          <p:cNvSpPr/>
          <p:nvPr/>
        </p:nvSpPr>
        <p:spPr>
          <a:xfrm>
            <a:off x="2178050" y="522516"/>
            <a:ext cx="4711226" cy="2144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53152A-AACA-4565-9709-5BE792B58026}"/>
              </a:ext>
            </a:extLst>
          </p:cNvPr>
          <p:cNvSpPr/>
          <p:nvPr/>
        </p:nvSpPr>
        <p:spPr>
          <a:xfrm>
            <a:off x="2195113" y="2732319"/>
            <a:ext cx="4711226" cy="2167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6675" y="3747486"/>
            <a:ext cx="2077132" cy="1076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0421" y="486434"/>
            <a:ext cx="1139313" cy="1796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5548" y="3432952"/>
            <a:ext cx="1504908" cy="1276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47832"/>
              </p:ext>
            </p:extLst>
          </p:nvPr>
        </p:nvGraphicFramePr>
        <p:xfrm>
          <a:off x="2131625" y="432005"/>
          <a:ext cx="5424804" cy="453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1249">
                <a:tc gridSpan="3">
                  <a:txBody>
                    <a:bodyPr/>
                    <a:lstStyle/>
                    <a:p>
                      <a:pPr marL="106045" algn="just">
                        <a:lnSpc>
                          <a:spcPts val="1170"/>
                        </a:lnSpc>
                        <a:spcBef>
                          <a:spcPts val="880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Live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loads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6045" algn="just">
                        <a:lnSpc>
                          <a:spcPts val="114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 being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crane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hoist.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045" marR="2592705" algn="just">
                        <a:lnSpc>
                          <a:spcPts val="1140"/>
                        </a:lnSpc>
                        <a:spcBef>
                          <a:spcPts val="5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includes anything hanging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boom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 hook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blocks,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slings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etc.)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045" marR="2537460" algn="just">
                        <a:lnSpc>
                          <a:spcPts val="1140"/>
                        </a:lnSpc>
                        <a:spcBef>
                          <a:spcPts val="5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qualified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rigger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box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built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Australian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tilt-up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concrete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panel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176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562">
                <a:tc rowSpan="2">
                  <a:txBody>
                    <a:bodyPr/>
                    <a:lstStyle/>
                    <a:p>
                      <a:pPr marL="108585">
                        <a:lnSpc>
                          <a:spcPts val="1170"/>
                        </a:lnSpc>
                        <a:spcBef>
                          <a:spcPts val="850"/>
                        </a:spcBef>
                      </a:pP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Dead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loads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8585" marR="422275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actual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crane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 is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loaded.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large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mobile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125">
                        <a:lnSpc>
                          <a:spcPts val="1170"/>
                        </a:lnSpc>
                        <a:spcBef>
                          <a:spcPts val="85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Static load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11125" marR="195580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load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that is at rest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applies consistent  (steady)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downward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pressure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only.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11125" marR="461009">
                        <a:lnSpc>
                          <a:spcPts val="114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imposed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a  structure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concrete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panels.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...CONTINUES ON NEXT</a:t>
                      </a:r>
                      <a:r>
                        <a:rPr sz="800" b="0" i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8200" y="432016"/>
            <a:ext cx="1597660" cy="1849224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8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45720">
              <a:lnSpc>
                <a:spcPts val="1140"/>
              </a:lnSpc>
              <a:spcBef>
                <a:spcPts val="7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 what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meant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following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forces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loads:</a:t>
            </a:r>
            <a:endParaRPr sz="1000" dirty="0">
              <a:latin typeface="Franklin Gothic Book"/>
              <a:cs typeface="Franklin Gothic Book"/>
            </a:endParaRPr>
          </a:p>
          <a:p>
            <a:pPr marL="285750" indent="-178435">
              <a:lnSpc>
                <a:spcPct val="100000"/>
              </a:lnSpc>
              <a:spcBef>
                <a:spcPts val="620"/>
              </a:spcBef>
              <a:buChar char="•"/>
              <a:tabLst>
                <a:tab pos="2863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Dead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loads</a:t>
            </a:r>
            <a:endParaRPr sz="1000" dirty="0">
              <a:latin typeface="Franklin Gothic Book"/>
              <a:cs typeface="Franklin Gothic Book"/>
            </a:endParaRPr>
          </a:p>
          <a:p>
            <a:pPr marL="28575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2863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Live loads</a:t>
            </a:r>
            <a:endParaRPr sz="1000" dirty="0">
              <a:latin typeface="Franklin Gothic Book"/>
              <a:cs typeface="Franklin Gothic Book"/>
            </a:endParaRPr>
          </a:p>
          <a:p>
            <a:pPr marL="28575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28638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Static load</a:t>
            </a:r>
            <a:endParaRPr sz="1000" dirty="0">
              <a:latin typeface="Franklin Gothic Book"/>
              <a:cs typeface="Franklin Gothic Book"/>
            </a:endParaRPr>
          </a:p>
          <a:p>
            <a:pPr marL="285750" indent="-178435">
              <a:lnSpc>
                <a:spcPct val="100000"/>
              </a:lnSpc>
              <a:spcBef>
                <a:spcPts val="220"/>
              </a:spcBef>
              <a:buChar char="•"/>
              <a:tabLst>
                <a:tab pos="2863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Dynamic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force</a:t>
            </a:r>
            <a:endParaRPr sz="1000" dirty="0">
              <a:latin typeface="Franklin Gothic Book"/>
              <a:cs typeface="Franklin Gothic Book"/>
            </a:endParaRPr>
          </a:p>
          <a:p>
            <a:pPr marL="285750" indent="-178435">
              <a:lnSpc>
                <a:spcPct val="100000"/>
              </a:lnSpc>
              <a:spcBef>
                <a:spcPts val="225"/>
              </a:spcBef>
              <a:buChar char="•"/>
              <a:tabLst>
                <a:tab pos="28638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loads.</a:t>
            </a:r>
            <a:endParaRPr sz="1000" dirty="0">
              <a:latin typeface="Franklin Gothic Book"/>
              <a:cs typeface="Franklin Gothic Book"/>
            </a:endParaRPr>
          </a:p>
          <a:p>
            <a:pPr marL="10795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E896F-B87A-44C9-84AC-E1B7E2910F50}"/>
              </a:ext>
            </a:extLst>
          </p:cNvPr>
          <p:cNvSpPr/>
          <p:nvPr/>
        </p:nvSpPr>
        <p:spPr>
          <a:xfrm>
            <a:off x="2178050" y="435403"/>
            <a:ext cx="4711226" cy="1901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0DE7A-2B50-493E-AFA7-48E6CBDB6D70}"/>
              </a:ext>
            </a:extLst>
          </p:cNvPr>
          <p:cNvSpPr/>
          <p:nvPr/>
        </p:nvSpPr>
        <p:spPr>
          <a:xfrm>
            <a:off x="2131625" y="2410027"/>
            <a:ext cx="2332425" cy="2413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9C706B-2EC4-4E7D-8EBD-629840D58B0D}"/>
              </a:ext>
            </a:extLst>
          </p:cNvPr>
          <p:cNvSpPr/>
          <p:nvPr/>
        </p:nvSpPr>
        <p:spPr>
          <a:xfrm>
            <a:off x="4629100" y="2459315"/>
            <a:ext cx="2332425" cy="230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40004"/>
            <a:ext cx="7200265" cy="702310"/>
          </a:xfrm>
          <a:custGeom>
            <a:avLst/>
            <a:gdLst/>
            <a:ahLst/>
            <a:cxnLst/>
            <a:rect l="l" t="t" r="r" b="b"/>
            <a:pathLst>
              <a:path w="7200265" h="702310">
                <a:moveTo>
                  <a:pt x="0" y="702005"/>
                </a:moveTo>
                <a:lnTo>
                  <a:pt x="7199998" y="702005"/>
                </a:lnTo>
                <a:lnTo>
                  <a:pt x="7199998" y="0"/>
                </a:lnTo>
                <a:lnTo>
                  <a:pt x="0" y="0"/>
                </a:lnTo>
                <a:lnTo>
                  <a:pt x="0" y="702005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34499" y="1567850"/>
            <a:ext cx="1972945" cy="11995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5410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Language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– Literacy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Numeracy (LLN)  Acknowledgements</a:t>
            </a:r>
            <a:endParaRPr sz="1000">
              <a:latin typeface="Franklin Gothic Book"/>
              <a:cs typeface="Franklin Gothic Book"/>
            </a:endParaRPr>
          </a:p>
          <a:p>
            <a:pPr marL="12700" marR="187960">
              <a:lnSpc>
                <a:spcPct val="1541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Introduction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intermediate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licensing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law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4499" y="2741751"/>
            <a:ext cx="541655" cy="11995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3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Element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6525" y="2741751"/>
            <a:ext cx="1583055" cy="119951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job</a:t>
            </a:r>
            <a:endParaRPr sz="1000">
              <a:latin typeface="Franklin Gothic Book"/>
              <a:cs typeface="Franklin Gothic Book"/>
            </a:endParaRPr>
          </a:p>
          <a:p>
            <a:pPr marL="12700" marR="63500">
              <a:lnSpc>
                <a:spcPct val="1541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Select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inspect equipment  Set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up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ct val="1541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Erect structures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  Dismantle structures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plant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4499" y="3998029"/>
            <a:ext cx="15227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Test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yourself – Learning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tasks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7293" y="1567850"/>
            <a:ext cx="235585" cy="26085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9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10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7</a:t>
            </a:r>
            <a:endParaRPr sz="100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65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45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5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64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85</a:t>
            </a:r>
            <a:endParaRPr sz="1000">
              <a:latin typeface="Franklin Gothic Book"/>
              <a:cs typeface="Franklin Gothic Book"/>
            </a:endParaRPr>
          </a:p>
          <a:p>
            <a:pPr marR="5080" algn="r">
              <a:lnSpc>
                <a:spcPct val="100000"/>
              </a:lnSpc>
              <a:spcBef>
                <a:spcPts val="650"/>
              </a:spcBef>
            </a:pP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11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endParaRPr sz="1000">
              <a:latin typeface="Franklin Gothic Book"/>
              <a:cs typeface="Franklin Gothic Book"/>
            </a:endParaRPr>
          </a:p>
          <a:p>
            <a:pPr marR="5715" algn="r">
              <a:lnSpc>
                <a:spcPct val="100000"/>
              </a:lnSpc>
              <a:spcBef>
                <a:spcPts val="65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33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37300" y="593005"/>
            <a:ext cx="175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1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3600" b="0" spc="9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0" spc="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3600" b="0" spc="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0" spc="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b="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01828" y="518185"/>
            <a:ext cx="2045275" cy="2116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003" y="2856293"/>
            <a:ext cx="2510528" cy="2043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01457"/>
              </p:ext>
            </p:extLst>
          </p:nvPr>
        </p:nvGraphicFramePr>
        <p:xfrm>
          <a:off x="-3175" y="423554"/>
          <a:ext cx="7045960" cy="453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278"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</a:t>
                      </a:r>
                      <a:r>
                        <a:rPr lang="en-US" sz="1100" b="0" spc="-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8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9"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810"/>
                        </a:spcBef>
                      </a:pP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Dynamic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force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6680">
                        <a:lnSpc>
                          <a:spcPts val="117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force created by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movement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change.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crane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moving.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</a:t>
                      </a:r>
                      <a:endParaRPr sz="80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 marL="266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NTINUED FROM PREVIOUS</a:t>
                      </a:r>
                      <a:r>
                        <a:rPr sz="800" b="0" i="1" spc="-7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83">
                <a:tc rowSpan="9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6680" marR="4699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Explain 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meant 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following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forces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loads: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270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Dead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loads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Live loads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Static load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Dynamic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force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1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84480" indent="-178435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•"/>
                        <a:tabLst>
                          <a:tab pos="2851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loads.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62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0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6680">
                        <a:lnSpc>
                          <a:spcPts val="1165"/>
                        </a:lnSpc>
                        <a:spcBef>
                          <a:spcPts val="6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Give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each.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8001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64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835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Wind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loads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6680" marR="3046730">
                        <a:lnSpc>
                          <a:spcPts val="1140"/>
                        </a:lnSpc>
                        <a:spcBef>
                          <a:spcPts val="5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total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applied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wind  on 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structure.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98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 marR="2993390">
                        <a:lnSpc>
                          <a:spcPts val="1140"/>
                        </a:lnSpc>
                        <a:spcBef>
                          <a:spcPts val="2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manufacturer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crane 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provide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details about  the highest wind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crane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 work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683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F6A188-64C2-470E-8C66-D56298308E90}"/>
              </a:ext>
            </a:extLst>
          </p:cNvPr>
          <p:cNvSpPr/>
          <p:nvPr/>
        </p:nvSpPr>
        <p:spPr>
          <a:xfrm>
            <a:off x="2254250" y="442562"/>
            <a:ext cx="4675281" cy="219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BF1AA8-1D7F-4E60-A45B-207842EC9B97}"/>
              </a:ext>
            </a:extLst>
          </p:cNvPr>
          <p:cNvSpPr/>
          <p:nvPr/>
        </p:nvSpPr>
        <p:spPr>
          <a:xfrm>
            <a:off x="2213995" y="2728445"/>
            <a:ext cx="4764655" cy="219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68614" y="3079271"/>
            <a:ext cx="2606378" cy="1913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44573"/>
            <a:ext cx="0" cy="2258695"/>
          </a:xfrm>
          <a:custGeom>
            <a:avLst/>
            <a:gdLst/>
            <a:ahLst/>
            <a:cxnLst/>
            <a:rect l="l" t="t" r="r" b="b"/>
            <a:pathLst>
              <a:path h="2258695">
                <a:moveTo>
                  <a:pt x="0" y="2258479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4800" y="441402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4800" y="2706228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2709401"/>
            <a:ext cx="0" cy="2261870"/>
          </a:xfrm>
          <a:custGeom>
            <a:avLst/>
            <a:gdLst/>
            <a:ahLst/>
            <a:cxnLst/>
            <a:rect l="l" t="t" r="r" b="b"/>
            <a:pathLst>
              <a:path h="2261870">
                <a:moveTo>
                  <a:pt x="0" y="226147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4800" y="4974052"/>
            <a:ext cx="4885690" cy="0"/>
          </a:xfrm>
          <a:custGeom>
            <a:avLst/>
            <a:gdLst/>
            <a:ahLst/>
            <a:cxnLst/>
            <a:rect l="l" t="t" r="r" b="b"/>
            <a:pathLst>
              <a:path w="4885690">
                <a:moveTo>
                  <a:pt x="0" y="0"/>
                </a:moveTo>
                <a:lnTo>
                  <a:pt x="48851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200" y="2706228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6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8200" y="438226"/>
            <a:ext cx="1597660" cy="1869101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588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75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9</a:t>
            </a:r>
            <a:endParaRPr sz="1100" dirty="0">
              <a:latin typeface="Franklin Gothic Demi"/>
              <a:cs typeface="Franklin Gothic Demi"/>
            </a:endParaRPr>
          </a:p>
          <a:p>
            <a:pPr marL="109220" marR="388620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plan for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two-crane (dual)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</a:t>
            </a:r>
            <a:endParaRPr sz="1000" dirty="0">
              <a:latin typeface="Franklin Gothic Book"/>
              <a:cs typeface="Franklin Gothic Book"/>
            </a:endParaRPr>
          </a:p>
          <a:p>
            <a:pPr marL="109220" marR="99060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Assume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crane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equal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required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tonnes.</a:t>
            </a:r>
            <a:endParaRPr sz="1000" dirty="0">
              <a:latin typeface="Franklin Gothic Book"/>
              <a:cs typeface="Franklin Gothic Book"/>
            </a:endParaRPr>
          </a:p>
          <a:p>
            <a:pPr marL="109220" marR="16510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each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200" y="2742234"/>
            <a:ext cx="1597660" cy="1728037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9588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75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20</a:t>
            </a:r>
            <a:endParaRPr sz="1100" dirty="0">
              <a:latin typeface="Franklin Gothic Demi"/>
              <a:cs typeface="Franklin Gothic Demi"/>
            </a:endParaRPr>
          </a:p>
          <a:p>
            <a:pPr marL="109220" marR="180975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three-crane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Assume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equal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at  the required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tonnes.</a:t>
            </a:r>
            <a:endParaRPr sz="1000" dirty="0">
              <a:latin typeface="Franklin Gothic Book"/>
              <a:cs typeface="Franklin Gothic Book"/>
            </a:endParaRPr>
          </a:p>
          <a:p>
            <a:pPr marL="109220" marR="16510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each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82667" y="833160"/>
            <a:ext cx="2107717" cy="1771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31000" y="531231"/>
            <a:ext cx="2937510" cy="12617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two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 are used,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20%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Load +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20%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+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(10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20%)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 tonne 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per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1000" y="2800952"/>
            <a:ext cx="2889250" cy="12617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 cranes are used,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33%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+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33%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+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(15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33%)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tonne 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per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09021" y="3348008"/>
            <a:ext cx="615950" cy="772795"/>
          </a:xfrm>
          <a:custGeom>
            <a:avLst/>
            <a:gdLst/>
            <a:ahLst/>
            <a:cxnLst/>
            <a:rect l="l" t="t" r="r" b="b"/>
            <a:pathLst>
              <a:path w="615950" h="772795">
                <a:moveTo>
                  <a:pt x="615950" y="0"/>
                </a:moveTo>
                <a:lnTo>
                  <a:pt x="0" y="772312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8240" y="411523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68"/>
                </a:moveTo>
                <a:lnTo>
                  <a:pt x="46010" y="39092"/>
                </a:lnTo>
                <a:lnTo>
                  <a:pt x="39123" y="45981"/>
                </a:lnTo>
                <a:lnTo>
                  <a:pt x="30163" y="49787"/>
                </a:lnTo>
                <a:lnTo>
                  <a:pt x="20091" y="49860"/>
                </a:lnTo>
                <a:lnTo>
                  <a:pt x="10756" y="46012"/>
                </a:lnTo>
                <a:lnTo>
                  <a:pt x="3868" y="39127"/>
                </a:lnTo>
                <a:lnTo>
                  <a:pt x="69" y="30163"/>
                </a:lnTo>
                <a:lnTo>
                  <a:pt x="0" y="20078"/>
                </a:lnTo>
                <a:lnTo>
                  <a:pt x="3850" y="10756"/>
                </a:lnTo>
                <a:lnTo>
                  <a:pt x="10742" y="3871"/>
                </a:lnTo>
                <a:lnTo>
                  <a:pt x="19718" y="70"/>
                </a:lnTo>
                <a:lnTo>
                  <a:pt x="29819" y="0"/>
                </a:lnTo>
                <a:lnTo>
                  <a:pt x="39124" y="3845"/>
                </a:lnTo>
                <a:lnTo>
                  <a:pt x="45997" y="10726"/>
                </a:lnTo>
                <a:lnTo>
                  <a:pt x="49791" y="19686"/>
                </a:lnTo>
                <a:lnTo>
                  <a:pt x="49860" y="2976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90107" y="3102356"/>
            <a:ext cx="83502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45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2AA73B-B128-4D96-9DBC-881382B6C974}"/>
              </a:ext>
            </a:extLst>
          </p:cNvPr>
          <p:cNvSpPr/>
          <p:nvPr/>
        </p:nvSpPr>
        <p:spPr>
          <a:xfrm>
            <a:off x="2254250" y="531231"/>
            <a:ext cx="4675281" cy="210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AFC37D-DBEE-4F82-9461-55067F51FF98}"/>
              </a:ext>
            </a:extLst>
          </p:cNvPr>
          <p:cNvSpPr/>
          <p:nvPr/>
        </p:nvSpPr>
        <p:spPr>
          <a:xfrm>
            <a:off x="2177693" y="2796055"/>
            <a:ext cx="4797299" cy="215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9400" y="4396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9625" y="4428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9400" y="497233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0004" y="432016"/>
            <a:ext cx="1597660" cy="1733808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180340">
              <a:lnSpc>
                <a:spcPts val="1140"/>
              </a:lnSpc>
              <a:spcBef>
                <a:spcPts val="79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four-crane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Assume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equal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at  the required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radius.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lift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30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167005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each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4792" y="1543136"/>
            <a:ext cx="4400295" cy="3334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2799" y="531483"/>
            <a:ext cx="2959735" cy="12617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 are used,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50%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+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50%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+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(10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50%)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 minimum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per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20791" y="3170685"/>
            <a:ext cx="635" cy="1259205"/>
          </a:xfrm>
          <a:custGeom>
            <a:avLst/>
            <a:gdLst/>
            <a:ahLst/>
            <a:cxnLst/>
            <a:rect l="l" t="t" r="r" b="b"/>
            <a:pathLst>
              <a:path w="635" h="1259204">
                <a:moveTo>
                  <a:pt x="12" y="125914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95870" y="3120386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29781" y="49860"/>
                </a:moveTo>
                <a:lnTo>
                  <a:pt x="39103" y="46009"/>
                </a:lnTo>
                <a:lnTo>
                  <a:pt x="45988" y="39117"/>
                </a:lnTo>
                <a:lnTo>
                  <a:pt x="49789" y="30141"/>
                </a:lnTo>
                <a:lnTo>
                  <a:pt x="49860" y="20040"/>
                </a:lnTo>
                <a:lnTo>
                  <a:pt x="46012" y="10713"/>
                </a:lnTo>
                <a:lnTo>
                  <a:pt x="39127" y="3843"/>
                </a:lnTo>
                <a:lnTo>
                  <a:pt x="30163" y="61"/>
                </a:lnTo>
                <a:lnTo>
                  <a:pt x="20078" y="0"/>
                </a:lnTo>
                <a:lnTo>
                  <a:pt x="10756" y="3842"/>
                </a:lnTo>
                <a:lnTo>
                  <a:pt x="3871" y="10717"/>
                </a:lnTo>
                <a:lnTo>
                  <a:pt x="70" y="19675"/>
                </a:lnTo>
                <a:lnTo>
                  <a:pt x="0" y="29768"/>
                </a:lnTo>
                <a:lnTo>
                  <a:pt x="3847" y="39103"/>
                </a:lnTo>
                <a:lnTo>
                  <a:pt x="10733" y="45991"/>
                </a:lnTo>
                <a:lnTo>
                  <a:pt x="19697" y="49790"/>
                </a:lnTo>
                <a:lnTo>
                  <a:pt x="29781" y="4986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95355" y="4437037"/>
            <a:ext cx="101536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40 tonne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1.5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72D71-2E93-41D4-9112-CC8B9E77396F}"/>
              </a:ext>
            </a:extLst>
          </p:cNvPr>
          <p:cNvSpPr/>
          <p:nvPr/>
        </p:nvSpPr>
        <p:spPr>
          <a:xfrm>
            <a:off x="2254250" y="531230"/>
            <a:ext cx="4675281" cy="4363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78134" y="746836"/>
            <a:ext cx="801807" cy="1106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7706" y="3573851"/>
            <a:ext cx="650919" cy="1314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59723" y="523290"/>
            <a:ext cx="982258" cy="1299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0151" y="2314868"/>
            <a:ext cx="1278141" cy="1073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9687" y="2258949"/>
            <a:ext cx="1346376" cy="1104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26225" y="436505"/>
          <a:ext cx="4880610" cy="453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7385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364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364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(risk)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controls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364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562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attachments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slabs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36466"/>
                      </a:solidFill>
                      <a:prstDash val="solid"/>
                    </a:lnT>
                    <a:lnB w="6350">
                      <a:solidFill>
                        <a:srgbClr val="6364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Braces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36466"/>
                      </a:solidFill>
                      <a:prstDash val="solid"/>
                    </a:lnT>
                    <a:lnB w="6350">
                      <a:solidFill>
                        <a:srgbClr val="6364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810895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clutches  (to 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tilt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slabs)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36466"/>
                      </a:solidFill>
                      <a:prstDash val="solid"/>
                    </a:lnT>
                    <a:lnB w="6350">
                      <a:solidFill>
                        <a:srgbClr val="6364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4702">
                <a:tc>
                  <a:txBody>
                    <a:bodyPr/>
                    <a:lstStyle/>
                    <a:p>
                      <a:pPr marL="80645" marR="877569">
                        <a:lnSpc>
                          <a:spcPts val="1140"/>
                        </a:lnSpc>
                        <a:spcBef>
                          <a:spcPts val="94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Access  equipment  for working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heights.  For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EWP’s.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01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36466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PPE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36466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Communication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922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36466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769068" y="3920262"/>
            <a:ext cx="1534375" cy="907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2678" y="3763213"/>
            <a:ext cx="1490713" cy="1132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0905" y="429006"/>
            <a:ext cx="1597660" cy="939360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22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12192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rigging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associated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would you need 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erect 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slab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2926" y="2258949"/>
            <a:ext cx="1341001" cy="11473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14298" y="868588"/>
            <a:ext cx="1130520" cy="9375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1.6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B2B7F6-F28B-42E4-8C60-F4A533DA4AED}"/>
              </a:ext>
            </a:extLst>
          </p:cNvPr>
          <p:cNvSpPr/>
          <p:nvPr/>
        </p:nvSpPr>
        <p:spPr>
          <a:xfrm>
            <a:off x="2178050" y="531231"/>
            <a:ext cx="1445877" cy="135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446F83-5FDA-4FE4-B5B1-8E9432C8A498}"/>
              </a:ext>
            </a:extLst>
          </p:cNvPr>
          <p:cNvSpPr/>
          <p:nvPr/>
        </p:nvSpPr>
        <p:spPr>
          <a:xfrm>
            <a:off x="3784845" y="500642"/>
            <a:ext cx="1445877" cy="135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547BF1-F504-42B9-A0A2-71667E7F5D69}"/>
              </a:ext>
            </a:extLst>
          </p:cNvPr>
          <p:cNvSpPr/>
          <p:nvPr/>
        </p:nvSpPr>
        <p:spPr>
          <a:xfrm>
            <a:off x="5391640" y="505525"/>
            <a:ext cx="1445877" cy="135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A9A8A3-980D-4A9E-9FF9-93DA70689A8F}"/>
              </a:ext>
            </a:extLst>
          </p:cNvPr>
          <p:cNvSpPr/>
          <p:nvPr/>
        </p:nvSpPr>
        <p:spPr>
          <a:xfrm>
            <a:off x="2149893" y="1999824"/>
            <a:ext cx="1516921" cy="140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EF8727-2EBF-4C28-8E00-41E73AAB836D}"/>
              </a:ext>
            </a:extLst>
          </p:cNvPr>
          <p:cNvSpPr/>
          <p:nvPr/>
        </p:nvSpPr>
        <p:spPr>
          <a:xfrm>
            <a:off x="3799847" y="1967648"/>
            <a:ext cx="1445877" cy="143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9F15C0-B2E0-4E24-8495-EA7E3CB47C44}"/>
              </a:ext>
            </a:extLst>
          </p:cNvPr>
          <p:cNvSpPr/>
          <p:nvPr/>
        </p:nvSpPr>
        <p:spPr>
          <a:xfrm>
            <a:off x="5351608" y="1999824"/>
            <a:ext cx="1655227" cy="143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BA839B-C3E9-455D-801F-62F2D908D6E8}"/>
              </a:ext>
            </a:extLst>
          </p:cNvPr>
          <p:cNvSpPr/>
          <p:nvPr/>
        </p:nvSpPr>
        <p:spPr>
          <a:xfrm>
            <a:off x="2178049" y="3511548"/>
            <a:ext cx="1445877" cy="143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C188A4-367B-4A14-A69E-8797DCE7E046}"/>
              </a:ext>
            </a:extLst>
          </p:cNvPr>
          <p:cNvSpPr/>
          <p:nvPr/>
        </p:nvSpPr>
        <p:spPr>
          <a:xfrm>
            <a:off x="3778250" y="3473213"/>
            <a:ext cx="1534375" cy="143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05D89F-40B9-47E0-BCB1-F9E51A465287}"/>
              </a:ext>
            </a:extLst>
          </p:cNvPr>
          <p:cNvSpPr/>
          <p:nvPr/>
        </p:nvSpPr>
        <p:spPr>
          <a:xfrm>
            <a:off x="5391640" y="3511548"/>
            <a:ext cx="1584689" cy="143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2970" y="117014"/>
            <a:ext cx="2296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DISMANTLE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STRUCTURES AND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200" y="429006"/>
            <a:ext cx="1597660" cy="2227580"/>
          </a:xfrm>
          <a:custGeom>
            <a:avLst/>
            <a:gdLst/>
            <a:ahLst/>
            <a:cxnLst/>
            <a:rect l="l" t="t" r="r" b="b"/>
            <a:pathLst>
              <a:path w="1597660" h="2227580">
                <a:moveTo>
                  <a:pt x="0" y="2227503"/>
                </a:moveTo>
                <a:lnTo>
                  <a:pt x="1597494" y="2227503"/>
                </a:lnTo>
                <a:lnTo>
                  <a:pt x="1597494" y="0"/>
                </a:lnTo>
                <a:lnTo>
                  <a:pt x="0" y="0"/>
                </a:lnTo>
                <a:lnTo>
                  <a:pt x="0" y="2227503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200" y="2733014"/>
            <a:ext cx="1597660" cy="2235200"/>
          </a:xfrm>
          <a:custGeom>
            <a:avLst/>
            <a:gdLst/>
            <a:ahLst/>
            <a:cxnLst/>
            <a:rect l="l" t="t" r="r" b="b"/>
            <a:pathLst>
              <a:path w="1597660" h="2235200">
                <a:moveTo>
                  <a:pt x="0" y="2234996"/>
                </a:moveTo>
                <a:lnTo>
                  <a:pt x="1597494" y="2234996"/>
                </a:lnTo>
                <a:lnTo>
                  <a:pt x="1597494" y="0"/>
                </a:lnTo>
                <a:lnTo>
                  <a:pt x="0" y="0"/>
                </a:lnTo>
                <a:lnTo>
                  <a:pt x="0" y="2234996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3104"/>
              </p:ext>
            </p:extLst>
          </p:nvPr>
        </p:nvGraphicFramePr>
        <p:xfrm>
          <a:off x="535025" y="429006"/>
          <a:ext cx="6478270" cy="4532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6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482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lang="en-US"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159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6416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finished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job. 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taking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 structure.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some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damaged equipment.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must you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368300" indent="-21590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a)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let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know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there is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damaged equipment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won’t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example,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tag out 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marR="115570" indent="-20320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b)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report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 to your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Follow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rules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your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lang="en-US"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160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31559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correct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store (put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away) 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equipment?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390" marR="3322954">
                        <a:lnSpc>
                          <a:spcPts val="1140"/>
                        </a:lnSpc>
                        <a:spcBef>
                          <a:spcPts val="944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store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dry, clean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 ventilated place with  plenty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fresh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air. Most work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a rack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store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2390" marR="3249930">
                        <a:lnSpc>
                          <a:spcPts val="1140"/>
                        </a:lnSpc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protects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slings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rust,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mould and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water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damage.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01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652084" y="1196448"/>
            <a:ext cx="1383825" cy="143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6177" y="830630"/>
            <a:ext cx="2062022" cy="1830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08408" y="2835643"/>
            <a:ext cx="2665552" cy="2009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6858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5.5,</a:t>
            </a:r>
            <a:r>
              <a:rPr sz="1100" i="1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5.6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7938" y="5083075"/>
            <a:ext cx="2330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EE9B50-6F62-453D-AF51-43E95E1CD97D}"/>
              </a:ext>
            </a:extLst>
          </p:cNvPr>
          <p:cNvSpPr/>
          <p:nvPr/>
        </p:nvSpPr>
        <p:spPr>
          <a:xfrm>
            <a:off x="2167155" y="467466"/>
            <a:ext cx="2296895" cy="219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A0B6A5-17DB-4171-BDA6-F16823EC8315}"/>
              </a:ext>
            </a:extLst>
          </p:cNvPr>
          <p:cNvSpPr/>
          <p:nvPr/>
        </p:nvSpPr>
        <p:spPr>
          <a:xfrm>
            <a:off x="4630215" y="499040"/>
            <a:ext cx="2296896" cy="2167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029E01-0C4F-4EB2-ABB4-7E464A7789E4}"/>
              </a:ext>
            </a:extLst>
          </p:cNvPr>
          <p:cNvSpPr/>
          <p:nvPr/>
        </p:nvSpPr>
        <p:spPr>
          <a:xfrm>
            <a:off x="2167155" y="2733014"/>
            <a:ext cx="4759956" cy="213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2970" y="117014"/>
            <a:ext cx="22967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DISMANTLE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STRUCTURES AND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PLANT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83898"/>
              </p:ext>
            </p:extLst>
          </p:nvPr>
        </p:nvGraphicFramePr>
        <p:xfrm>
          <a:off x="536860" y="429006"/>
          <a:ext cx="6607175" cy="4008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6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lang="en-US"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161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things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might do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394">
                <a:tc>
                  <a:txBody>
                    <a:bodyPr/>
                    <a:lstStyle/>
                    <a:p>
                      <a:pPr marL="107950">
                        <a:lnSpc>
                          <a:spcPts val="1170"/>
                        </a:lnSpc>
                        <a:spcBef>
                          <a:spcPts val="375"/>
                        </a:spcBef>
                      </a:pP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finished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70"/>
                        </a:lnSpc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rigging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7625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251200">
                        <a:lnSpc>
                          <a:spcPts val="1140"/>
                        </a:lnSpc>
                        <a:spcBef>
                          <a:spcPts val="31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Put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away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barriers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bollards. 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signs.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5364">
                <a:tc>
                  <a:txBody>
                    <a:bodyPr/>
                    <a:lstStyle/>
                    <a:p>
                      <a:pPr marL="107950" marR="374650">
                        <a:lnSpc>
                          <a:spcPts val="1140"/>
                        </a:lnSpc>
                        <a:spcBef>
                          <a:spcPts val="36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8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 the </a:t>
                      </a: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  prevention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Take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down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safety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nets.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311000" y="2779818"/>
            <a:ext cx="2223353" cy="16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9633" y="546005"/>
            <a:ext cx="2959365" cy="2028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7100" y="4566071"/>
            <a:ext cx="6122670" cy="3111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45"/>
              </a:spcBef>
            </a:pP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End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Dismantle structures and plant section. 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your knowledge by answering 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questions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at 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end 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book. </a:t>
            </a:r>
            <a:r>
              <a:rPr sz="1100" spc="-4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Your </a:t>
            </a:r>
            <a:r>
              <a:rPr sz="11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trainer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will 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check </a:t>
            </a:r>
            <a:r>
              <a:rPr sz="11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your</a:t>
            </a:r>
            <a:r>
              <a:rPr sz="1100" spc="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answers.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5.7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9003" y="4457814"/>
            <a:ext cx="6777355" cy="645795"/>
          </a:xfrm>
          <a:custGeom>
            <a:avLst/>
            <a:gdLst/>
            <a:ahLst/>
            <a:cxnLst/>
            <a:rect l="l" t="t" r="r" b="b"/>
            <a:pathLst>
              <a:path w="6777355" h="645795">
                <a:moveTo>
                  <a:pt x="6776999" y="645185"/>
                </a:moveTo>
                <a:lnTo>
                  <a:pt x="0" y="645185"/>
                </a:lnTo>
                <a:lnTo>
                  <a:pt x="0" y="0"/>
                </a:lnTo>
                <a:lnTo>
                  <a:pt x="6776999" y="0"/>
                </a:lnTo>
                <a:lnTo>
                  <a:pt x="6776999" y="645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7938" y="5083075"/>
            <a:ext cx="2330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3656FA-F10D-4397-B570-CF127A64EF0E}"/>
              </a:ext>
            </a:extLst>
          </p:cNvPr>
          <p:cNvSpPr/>
          <p:nvPr/>
        </p:nvSpPr>
        <p:spPr>
          <a:xfrm>
            <a:off x="2167155" y="467467"/>
            <a:ext cx="4759956" cy="213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4724A0-9A3A-4B8E-8649-5A5FBB728B9D}"/>
              </a:ext>
            </a:extLst>
          </p:cNvPr>
          <p:cNvSpPr/>
          <p:nvPr/>
        </p:nvSpPr>
        <p:spPr>
          <a:xfrm>
            <a:off x="2174270" y="2729346"/>
            <a:ext cx="4759956" cy="1670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850" y="458330"/>
            <a:ext cx="5350054" cy="117348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5080" indent="548640">
              <a:lnSpc>
                <a:spcPct val="79400"/>
              </a:lnSpc>
              <a:spcBef>
                <a:spcPts val="1135"/>
              </a:spcBef>
            </a:pPr>
            <a:r>
              <a:rPr sz="4200" b="0" spc="55" dirty="0">
                <a:solidFill>
                  <a:srgbClr val="FFFFFF"/>
                </a:solidFill>
                <a:latin typeface="Calibri"/>
                <a:cs typeface="Calibri"/>
              </a:rPr>
              <a:t>Introduction</a:t>
            </a:r>
            <a:r>
              <a:rPr sz="4200" b="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b="0" spc="2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4200" b="0" spc="-3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b="0" spc="-15" dirty="0">
                <a:solidFill>
                  <a:srgbClr val="FFFFFF"/>
                </a:solidFill>
                <a:latin typeface="Calibri"/>
                <a:cs typeface="Calibri"/>
              </a:rPr>
              <a:t>ig</a:t>
            </a:r>
            <a:r>
              <a:rPr sz="4200" b="0" spc="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200" b="0" spc="-8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4200" b="0" spc="-1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lang="en-US" sz="4200" b="0" spc="-1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4200" b="0" spc="-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200" b="0" spc="-1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200" b="0" spc="-2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b="0" spc="-2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4200" b="0" spc="-26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4200" b="0" spc="-170" dirty="0">
                <a:solidFill>
                  <a:srgbClr val="FFFFFF"/>
                </a:solidFill>
                <a:latin typeface="Calibri"/>
                <a:cs typeface="Calibri"/>
              </a:rPr>
              <a:t>medi</a:t>
            </a:r>
            <a:r>
              <a:rPr sz="4200" b="0" spc="-19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200" b="0" spc="-29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4200" b="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8958" y="117014"/>
            <a:ext cx="26212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INTERMEDIATE</a:t>
            </a:r>
            <a:r>
              <a:rPr sz="11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RIGGING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2340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is intermediate</a:t>
            </a:r>
            <a:r>
              <a:rPr spc="-35" dirty="0"/>
              <a:t> </a:t>
            </a:r>
            <a:r>
              <a:rPr spc="-10" dirty="0"/>
              <a:t>rigging?</a:t>
            </a:r>
          </a:p>
        </p:txBody>
      </p:sp>
      <p:sp>
        <p:nvSpPr>
          <p:cNvPr id="4" name="object 4"/>
          <p:cNvSpPr/>
          <p:nvPr/>
        </p:nvSpPr>
        <p:spPr>
          <a:xfrm>
            <a:off x="2618673" y="1090805"/>
            <a:ext cx="4401326" cy="3879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543569"/>
            <a:ext cx="4633595" cy="31369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Intermediate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done by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riggers 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basic level,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</a:t>
            </a:r>
            <a:r>
              <a:rPr sz="1000" spc="1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includes: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650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conveyors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dredges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excavators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0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slabs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Demolition</a:t>
            </a:r>
            <a:r>
              <a:rPr sz="1000" spc="-1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Dual crane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lifts.</a:t>
            </a:r>
            <a:endParaRPr sz="1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31F20"/>
              </a:buClr>
              <a:buFont typeface="Franklin Gothic Book"/>
              <a:buChar char="•"/>
            </a:pPr>
            <a:endParaRPr sz="1500" dirty="0">
              <a:latin typeface="Franklin Gothic Book"/>
              <a:cs typeface="Franklin Gothic Book"/>
            </a:endParaRPr>
          </a:p>
          <a:p>
            <a:pPr marL="12700" marR="1998980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Intermediate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includes using mechanical load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shifting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secure a load.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involves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using plant,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equipment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structure/building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up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dismantle cranes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hoists.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Prerequisite</a:t>
            </a:r>
            <a:endParaRPr sz="1000" dirty="0">
              <a:latin typeface="Franklin Gothic Demi"/>
              <a:cs typeface="Franklin Gothic Demi"/>
            </a:endParaRPr>
          </a:p>
          <a:p>
            <a:pPr marL="190500" indent="-177800">
              <a:lnSpc>
                <a:spcPts val="1170"/>
              </a:lnSpc>
              <a:spcBef>
                <a:spcPts val="650"/>
              </a:spcBef>
              <a:buChar char="•"/>
              <a:tabLst>
                <a:tab pos="190500" algn="l"/>
              </a:tabLst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CPCCLRG3001A</a:t>
            </a:r>
            <a:endParaRPr sz="1000" dirty="0">
              <a:latin typeface="Franklin Gothic Book"/>
              <a:cs typeface="Franklin Gothic Book"/>
            </a:endParaRPr>
          </a:p>
          <a:p>
            <a:pPr marL="190500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basic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valid licence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basic rigging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(RB)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27F75-2199-4899-8421-C34C33F5F40F}"/>
              </a:ext>
            </a:extLst>
          </p:cNvPr>
          <p:cNvSpPr/>
          <p:nvPr/>
        </p:nvSpPr>
        <p:spPr>
          <a:xfrm>
            <a:off x="511502" y="609601"/>
            <a:ext cx="5493935" cy="24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AD527-5467-4AC1-9109-BE3AE7063C75}"/>
              </a:ext>
            </a:extLst>
          </p:cNvPr>
          <p:cNvSpPr/>
          <p:nvPr/>
        </p:nvSpPr>
        <p:spPr>
          <a:xfrm>
            <a:off x="511503" y="857291"/>
            <a:ext cx="1971348" cy="112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1C862C-7144-4AFF-9DB4-906B4C189C3E}"/>
              </a:ext>
            </a:extLst>
          </p:cNvPr>
          <p:cNvSpPr/>
          <p:nvPr/>
        </p:nvSpPr>
        <p:spPr>
          <a:xfrm>
            <a:off x="437486" y="2133600"/>
            <a:ext cx="2731164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824AC5-EAE9-421C-AEE4-0F0045367966}"/>
              </a:ext>
            </a:extLst>
          </p:cNvPr>
          <p:cNvSpPr/>
          <p:nvPr/>
        </p:nvSpPr>
        <p:spPr>
          <a:xfrm>
            <a:off x="511503" y="2907764"/>
            <a:ext cx="2107170" cy="112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0201" y="2206080"/>
            <a:ext cx="3045009" cy="2764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559992" cy="1976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6933"/>
            <a:ext cx="7328534" cy="1477010"/>
          </a:xfrm>
          <a:custGeom>
            <a:avLst/>
            <a:gdLst/>
            <a:ahLst/>
            <a:cxnLst/>
            <a:rect l="l" t="t" r="r" b="b"/>
            <a:pathLst>
              <a:path w="7328534" h="1477010">
                <a:moveTo>
                  <a:pt x="0" y="0"/>
                </a:moveTo>
                <a:lnTo>
                  <a:pt x="7328433" y="0"/>
                </a:lnTo>
                <a:lnTo>
                  <a:pt x="7328433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0" y="432016"/>
            <a:ext cx="7200265" cy="1325245"/>
          </a:xfrm>
          <a:prstGeom prst="rect">
            <a:avLst/>
          </a:prstGeom>
          <a:solidFill>
            <a:srgbClr val="00305E"/>
          </a:solidFill>
        </p:spPr>
        <p:txBody>
          <a:bodyPr vert="horz" wrap="square" lIns="0" tIns="328930" rIns="0" bIns="0" rtlCol="0">
            <a:spAutoFit/>
          </a:bodyPr>
          <a:lstStyle/>
          <a:p>
            <a:pPr marR="172085" algn="r">
              <a:lnSpc>
                <a:spcPct val="100000"/>
              </a:lnSpc>
              <a:spcBef>
                <a:spcPts val="2590"/>
              </a:spcBef>
            </a:pPr>
            <a:r>
              <a:rPr sz="4200" spc="85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42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200" spc="95" dirty="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24909" y="2046000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581A09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92101" y="2545068"/>
            <a:ext cx="0" cy="2426335"/>
          </a:xfrm>
          <a:custGeom>
            <a:avLst/>
            <a:gdLst/>
            <a:ahLst/>
            <a:cxnLst/>
            <a:rect l="l" t="t" r="r" b="b"/>
            <a:pathLst>
              <a:path h="2426335">
                <a:moveTo>
                  <a:pt x="0" y="0"/>
                </a:moveTo>
                <a:lnTo>
                  <a:pt x="0" y="2426106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3199" y="3679223"/>
            <a:ext cx="4876800" cy="0"/>
          </a:xfrm>
          <a:custGeom>
            <a:avLst/>
            <a:gdLst/>
            <a:ahLst/>
            <a:cxnLst/>
            <a:rect l="l" t="t" r="r" b="b"/>
            <a:pathLst>
              <a:path w="4876800">
                <a:moveTo>
                  <a:pt x="0" y="0"/>
                </a:moveTo>
                <a:lnTo>
                  <a:pt x="487680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608" y="432016"/>
            <a:ext cx="1597660" cy="797654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1600" rIns="0" bIns="0" rtlCol="0">
            <a:spAutoFit/>
          </a:bodyPr>
          <a:lstStyle/>
          <a:p>
            <a:pPr marL="107950" algn="just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lang="en-US" sz="11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8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370205" algn="just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can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intermediate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legally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004" y="2592006"/>
            <a:ext cx="1597660" cy="1170192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lang="en-US" sz="11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490220">
              <a:lnSpc>
                <a:spcPts val="1140"/>
              </a:lnSpc>
              <a:spcBef>
                <a:spcPts val="79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later.</a:t>
            </a:r>
            <a:endParaRPr sz="1000" dirty="0">
              <a:latin typeface="Franklin Gothic Book"/>
              <a:cs typeface="Franklin Gothic Book"/>
            </a:endParaRPr>
          </a:p>
          <a:p>
            <a:pPr marL="107950" marR="22860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things 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plan for 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endParaRPr sz="1000" dirty="0">
              <a:latin typeface="Franklin Gothic Book"/>
              <a:cs typeface="Franklin Gothic Book"/>
            </a:endParaRPr>
          </a:p>
          <a:p>
            <a:pPr marL="107950">
              <a:lnSpc>
                <a:spcPts val="111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task?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596" y="2551421"/>
            <a:ext cx="6473825" cy="0"/>
          </a:xfrm>
          <a:custGeom>
            <a:avLst/>
            <a:gdLst/>
            <a:ahLst/>
            <a:cxnLst/>
            <a:rect l="l" t="t" r="r" b="b"/>
            <a:pathLst>
              <a:path w="6473825">
                <a:moveTo>
                  <a:pt x="0" y="0"/>
                </a:moveTo>
                <a:lnTo>
                  <a:pt x="6473405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3201" y="435175"/>
            <a:ext cx="4873625" cy="4530090"/>
          </a:xfrm>
          <a:custGeom>
            <a:avLst/>
            <a:gdLst/>
            <a:ahLst/>
            <a:cxnLst/>
            <a:rect l="l" t="t" r="r" b="b"/>
            <a:pathLst>
              <a:path w="4873625" h="4530090">
                <a:moveTo>
                  <a:pt x="0" y="4529658"/>
                </a:moveTo>
                <a:lnTo>
                  <a:pt x="4873625" y="4529658"/>
                </a:lnTo>
                <a:lnTo>
                  <a:pt x="4873625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9836" y="2625464"/>
            <a:ext cx="1315680" cy="100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3622" y="570388"/>
            <a:ext cx="2135131" cy="1829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1857" y="3749125"/>
            <a:ext cx="801132" cy="993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2165" y="3851846"/>
            <a:ext cx="1470385" cy="9850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9066" y="2654147"/>
            <a:ext cx="1088085" cy="9356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1195" y="4788014"/>
            <a:ext cx="2009139" cy="180340"/>
          </a:xfrm>
          <a:custGeom>
            <a:avLst/>
            <a:gdLst/>
            <a:ahLst/>
            <a:cxnLst/>
            <a:rect l="l" t="t" r="r" b="b"/>
            <a:pathLst>
              <a:path w="2009140" h="180339">
                <a:moveTo>
                  <a:pt x="0" y="179997"/>
                </a:moveTo>
                <a:lnTo>
                  <a:pt x="2008797" y="179997"/>
                </a:lnTo>
                <a:lnTo>
                  <a:pt x="20087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66417" y="4798847"/>
            <a:ext cx="13100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...CONTINUES ON NEXT</a:t>
            </a:r>
            <a:r>
              <a:rPr sz="800" i="1" spc="-55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232799" y="525230"/>
            <a:ext cx="13830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with: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2799" y="760010"/>
            <a:ext cx="2128520" cy="1552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90500" marR="5080" indent="-177800">
              <a:lnSpc>
                <a:spcPts val="1140"/>
              </a:lnSpc>
              <a:spcBef>
                <a:spcPts val="18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erecting cranes,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excavators,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conveyors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dredges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19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erecting hoists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self-climbing hoists</a:t>
            </a:r>
            <a:endParaRPr sz="1000" dirty="0">
              <a:latin typeface="Franklin Gothic Book"/>
              <a:cs typeface="Franklin Gothic Book"/>
            </a:endParaRPr>
          </a:p>
          <a:p>
            <a:pPr marL="190500" marR="69215" indent="-177800">
              <a:lnSpc>
                <a:spcPts val="1140"/>
              </a:lnSpc>
              <a:spcBef>
                <a:spcPts val="310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erecting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slabs,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pre-cast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tilt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up  concrete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panels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195"/>
              </a:spcBef>
              <a:buChar char="•"/>
              <a:tabLst>
                <a:tab pos="1905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demolition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overseeing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dual/multiple crane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lifts</a:t>
            </a:r>
            <a:endParaRPr sz="1000" dirty="0">
              <a:latin typeface="Franklin Gothic Book"/>
              <a:cs typeface="Franklin Gothic Book"/>
            </a:endParaRPr>
          </a:p>
          <a:p>
            <a:pPr marL="190500" indent="-177800">
              <a:lnSpc>
                <a:spcPct val="100000"/>
              </a:lnSpc>
              <a:spcBef>
                <a:spcPts val="225"/>
              </a:spcBef>
              <a:buChar char="•"/>
              <a:tabLst>
                <a:tab pos="190500" algn="l"/>
              </a:tabLst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basic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2799" y="2640951"/>
            <a:ext cx="89979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Where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90577" y="2640951"/>
            <a:ext cx="113665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you 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the site.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144145">
              <a:lnSpc>
                <a:spcPts val="114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nearby?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32799" y="3769273"/>
            <a:ext cx="695325" cy="46735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90577" y="3769273"/>
            <a:ext cx="1060450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permits do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need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task?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1FD372-FDA2-4D4E-AAE5-05E70057FA98}"/>
              </a:ext>
            </a:extLst>
          </p:cNvPr>
          <p:cNvSpPr/>
          <p:nvPr/>
        </p:nvSpPr>
        <p:spPr>
          <a:xfrm>
            <a:off x="2211349" y="519094"/>
            <a:ext cx="4715797" cy="196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7F15C4-4347-43FA-A943-786FF35B5AA7}"/>
              </a:ext>
            </a:extLst>
          </p:cNvPr>
          <p:cNvSpPr/>
          <p:nvPr/>
        </p:nvSpPr>
        <p:spPr>
          <a:xfrm>
            <a:off x="2232800" y="2603958"/>
            <a:ext cx="2279750" cy="102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DF483A-14BA-4CFE-A27C-BC7AC07D4AF3}"/>
              </a:ext>
            </a:extLst>
          </p:cNvPr>
          <p:cNvSpPr/>
          <p:nvPr/>
        </p:nvSpPr>
        <p:spPr>
          <a:xfrm>
            <a:off x="4671653" y="2592006"/>
            <a:ext cx="2306784" cy="102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87B152-5325-42D9-B58B-155F6BC5F54C}"/>
              </a:ext>
            </a:extLst>
          </p:cNvPr>
          <p:cNvSpPr/>
          <p:nvPr/>
        </p:nvSpPr>
        <p:spPr>
          <a:xfrm>
            <a:off x="2251459" y="3761974"/>
            <a:ext cx="2279750" cy="1136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D283E-003B-44DF-8BA0-90C3CE794097}"/>
              </a:ext>
            </a:extLst>
          </p:cNvPr>
          <p:cNvSpPr/>
          <p:nvPr/>
        </p:nvSpPr>
        <p:spPr>
          <a:xfrm>
            <a:off x="4692224" y="3754352"/>
            <a:ext cx="2279750" cy="1022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2165" y="1714653"/>
            <a:ext cx="628964" cy="1005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905" y="43854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39863" y="914932"/>
            <a:ext cx="436808" cy="729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3503" y="864681"/>
            <a:ext cx="461535" cy="886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39906" y="1849427"/>
            <a:ext cx="486211" cy="7293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03392" y="1610400"/>
            <a:ext cx="1379053" cy="983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0597" y="898093"/>
            <a:ext cx="1090716" cy="7565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291" y="3133462"/>
            <a:ext cx="2111827" cy="1601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823988"/>
            <a:ext cx="2054225" cy="180340"/>
          </a:xfrm>
          <a:custGeom>
            <a:avLst/>
            <a:gdLst/>
            <a:ahLst/>
            <a:cxnLst/>
            <a:rect l="l" t="t" r="r" b="b"/>
            <a:pathLst>
              <a:path w="2054225" h="180340">
                <a:moveTo>
                  <a:pt x="0" y="179997"/>
                </a:moveTo>
                <a:lnTo>
                  <a:pt x="2053793" y="179997"/>
                </a:lnTo>
                <a:lnTo>
                  <a:pt x="2053793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16710"/>
              </p:ext>
            </p:extLst>
          </p:nvPr>
        </p:nvGraphicFramePr>
        <p:xfrm>
          <a:off x="2134325" y="438554"/>
          <a:ext cx="5424170" cy="453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equipment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task?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835" marR="213360">
                        <a:lnSpc>
                          <a:spcPts val="1140"/>
                        </a:lnSpc>
                        <a:spcBef>
                          <a:spcPts val="97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available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suitable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job?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2286">
                <a:tc rowSpan="2"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size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mass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7048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mass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required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lifting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gear?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87A9E"/>
                      </a:solidFill>
                      <a:prstDash val="solid"/>
                    </a:lnL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...CONTINUES ON NEXT</a:t>
                      </a:r>
                      <a:r>
                        <a:rPr sz="800" b="0" i="1" spc="-10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49100" y="518970"/>
            <a:ext cx="1680845" cy="142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lang="en-US" sz="11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9</a:t>
            </a:r>
            <a:endParaRPr sz="11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00" dirty="0">
              <a:latin typeface="Franklin Gothic Demi"/>
              <a:cs typeface="Franklin Gothic Demi"/>
            </a:endParaRPr>
          </a:p>
          <a:p>
            <a:pPr marL="12700">
              <a:lnSpc>
                <a:spcPct val="100000"/>
              </a:lnSpc>
            </a:pPr>
            <a:r>
              <a:rPr sz="800" b="1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...</a:t>
            </a:r>
            <a:r>
              <a:rPr sz="800" i="1" spc="-5" dirty="0">
                <a:solidFill>
                  <a:srgbClr val="FFFFFF"/>
                </a:solidFill>
                <a:latin typeface="Franklin Gothic Demi"/>
                <a:cs typeface="Franklin Gothic Demi"/>
              </a:rPr>
              <a:t>CONTINUED FROM PREVIOUS</a:t>
            </a:r>
            <a:r>
              <a:rPr sz="800" i="1" spc="-90" dirty="0">
                <a:solidFill>
                  <a:srgbClr val="FFFFFF"/>
                </a:solidFill>
                <a:latin typeface="Franklin Gothic Demi"/>
                <a:cs typeface="Franklin Gothic Demi"/>
              </a:rPr>
              <a:t> </a:t>
            </a:r>
            <a:r>
              <a:rPr sz="800" i="1" spc="-15" dirty="0">
                <a:solidFill>
                  <a:srgbClr val="FFFFFF"/>
                </a:solidFill>
                <a:latin typeface="Franklin Gothic Demi"/>
                <a:cs typeface="Franklin Gothic Demi"/>
              </a:rPr>
              <a:t>PAGE</a:t>
            </a:r>
            <a:endParaRPr sz="800" dirty="0">
              <a:latin typeface="Franklin Gothic Demi"/>
              <a:cs typeface="Franklin Gothic Dem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Franklin Gothic Demi"/>
              <a:cs typeface="Franklin Gothic Demi"/>
            </a:endParaRPr>
          </a:p>
          <a:p>
            <a:pPr marL="299720" marR="380365">
              <a:lnSpc>
                <a:spcPts val="114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later.</a:t>
            </a:r>
            <a:endParaRPr sz="1000" dirty="0">
              <a:latin typeface="Franklin Gothic Book"/>
              <a:cs typeface="Franklin Gothic Book"/>
            </a:endParaRPr>
          </a:p>
          <a:p>
            <a:pPr marL="299720" marR="119380">
              <a:lnSpc>
                <a:spcPts val="1140"/>
              </a:lnSpc>
              <a:spcBef>
                <a:spcPts val="7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things 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plan for before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endParaRPr sz="1000" dirty="0">
              <a:latin typeface="Franklin Gothic Book"/>
              <a:cs typeface="Franklin Gothic Book"/>
            </a:endParaRPr>
          </a:p>
          <a:p>
            <a:pPr marL="299720">
              <a:lnSpc>
                <a:spcPts val="111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task?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39218" y="3082776"/>
            <a:ext cx="2254422" cy="17275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D218E9-9EA5-4EAD-8AFF-BF5DB99FF490}"/>
              </a:ext>
            </a:extLst>
          </p:cNvPr>
          <p:cNvSpPr/>
          <p:nvPr/>
        </p:nvSpPr>
        <p:spPr>
          <a:xfrm>
            <a:off x="2167155" y="467467"/>
            <a:ext cx="2326485" cy="213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271F6B-EC80-4BE9-9973-A427732D1A8B}"/>
              </a:ext>
            </a:extLst>
          </p:cNvPr>
          <p:cNvSpPr/>
          <p:nvPr/>
        </p:nvSpPr>
        <p:spPr>
          <a:xfrm>
            <a:off x="4616746" y="511615"/>
            <a:ext cx="2326485" cy="213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0F014B-DBC4-4BBF-A2B3-8B44E6C12712}"/>
              </a:ext>
            </a:extLst>
          </p:cNvPr>
          <p:cNvSpPr/>
          <p:nvPr/>
        </p:nvSpPr>
        <p:spPr>
          <a:xfrm>
            <a:off x="2169709" y="2783247"/>
            <a:ext cx="2326485" cy="213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B2B41E-8C01-44D1-8AA8-FFA497DB1345}"/>
              </a:ext>
            </a:extLst>
          </p:cNvPr>
          <p:cNvSpPr/>
          <p:nvPr/>
        </p:nvSpPr>
        <p:spPr>
          <a:xfrm>
            <a:off x="4641569" y="2771041"/>
            <a:ext cx="2326485" cy="1990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285"/>
              </p:ext>
            </p:extLst>
          </p:nvPr>
        </p:nvGraphicFramePr>
        <p:xfrm>
          <a:off x="-3175" y="436505"/>
          <a:ext cx="7056119" cy="45326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772"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900" b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 </a:t>
                      </a:r>
                      <a:r>
                        <a:rPr lang="en-US" sz="11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9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9398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Have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chosen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crane/s with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right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capacity?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779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99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...CO</a:t>
                      </a:r>
                      <a:endParaRPr sz="80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0" i="1" spc="-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NTINUED FROM PREVIOUS</a:t>
                      </a:r>
                      <a:r>
                        <a:rPr sz="800" b="0" i="1" spc="-7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800" b="0" i="1" spc="-15" dirty="0">
                          <a:solidFill>
                            <a:srgbClr val="FFFFFF"/>
                          </a:solidFill>
                          <a:latin typeface="Franklin Gothic Demi"/>
                          <a:cs typeface="Franklin Gothic Demi"/>
                        </a:rPr>
                        <a:t>PAGE</a:t>
                      </a:r>
                      <a:endParaRPr sz="800" b="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23495" marB="0">
                    <a:solidFill>
                      <a:srgbClr val="00305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690">
                <a:tc rowSpan="7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7950" marR="49022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plan for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later.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8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7950" marR="228600">
                        <a:lnSpc>
                          <a:spcPts val="1140"/>
                        </a:lnSpc>
                        <a:spcBef>
                          <a:spcPts val="36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 things 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plan for before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1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 task?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8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communication methods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the job</a:t>
                      </a:r>
                      <a:r>
                        <a:rPr sz="1000" spc="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safely?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747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example,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6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315"/>
                        </a:spcBef>
                      </a:pPr>
                      <a:r>
                        <a:rPr sz="10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Hand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signals: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6680" marR="3250565">
                        <a:lnSpc>
                          <a:spcPts val="1140"/>
                        </a:lnSpc>
                        <a:spcBef>
                          <a:spcPts val="55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crane driver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times.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0005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3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270"/>
                        </a:spcBef>
                      </a:pP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Whistle signals: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6680" marR="3353435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always see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crane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driver.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4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170"/>
                        </a:lnSpc>
                        <a:spcBef>
                          <a:spcPts val="270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Fixed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channel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radio:</a:t>
                      </a:r>
                      <a:endParaRPr sz="10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6680" marR="3069590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site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noisy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(fixed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change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two-way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radios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stop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from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interfering 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instruments).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3821" y="653582"/>
            <a:ext cx="3630273" cy="1869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9000" y="2952142"/>
            <a:ext cx="2520086" cy="1915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12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1.1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A818A6-DDE1-4B46-8525-6649F6A8A271}"/>
              </a:ext>
            </a:extLst>
          </p:cNvPr>
          <p:cNvSpPr/>
          <p:nvPr/>
        </p:nvSpPr>
        <p:spPr>
          <a:xfrm>
            <a:off x="2232800" y="2603958"/>
            <a:ext cx="3374250" cy="24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812282-3EC3-46CC-BF8F-DC72995A53DF}"/>
              </a:ext>
            </a:extLst>
          </p:cNvPr>
          <p:cNvSpPr/>
          <p:nvPr/>
        </p:nvSpPr>
        <p:spPr>
          <a:xfrm>
            <a:off x="2274865" y="485301"/>
            <a:ext cx="4758125" cy="203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87CDC5-DBDB-45C8-87B1-BA9063487F3B}"/>
              </a:ext>
            </a:extLst>
          </p:cNvPr>
          <p:cNvSpPr/>
          <p:nvPr/>
        </p:nvSpPr>
        <p:spPr>
          <a:xfrm>
            <a:off x="2250888" y="2667000"/>
            <a:ext cx="4761036" cy="223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326" y="117014"/>
            <a:ext cx="6159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JOB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7500" y="128383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7500" y="4396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7725" y="442849"/>
            <a:ext cx="0" cy="83820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80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74997" y="572837"/>
            <a:ext cx="2621699" cy="558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0004" y="1324457"/>
            <a:ext cx="1597660" cy="946413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6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8448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hazards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(dangers)  might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 when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doing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rigging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004" y="432003"/>
            <a:ext cx="1597660" cy="516167"/>
          </a:xfrm>
          <a:prstGeom prst="rect">
            <a:avLst/>
          </a:prstGeom>
          <a:solidFill>
            <a:srgbClr val="D5D8E4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 </a:t>
            </a:r>
            <a:r>
              <a:rPr lang="en-US" sz="11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10</a:t>
            </a:r>
            <a:endParaRPr sz="1100" dirty="0">
              <a:latin typeface="Franklin Gothic Demi"/>
              <a:cs typeface="Franklin Gothic Demi"/>
            </a:endParaRPr>
          </a:p>
          <a:p>
            <a:pPr marL="107950">
              <a:lnSpc>
                <a:spcPct val="100000"/>
              </a:lnSpc>
              <a:spcBef>
                <a:spcPts val="7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tiger tails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9997" y="1283830"/>
            <a:ext cx="1597660" cy="0"/>
          </a:xfrm>
          <a:custGeom>
            <a:avLst/>
            <a:gdLst/>
            <a:ahLst/>
            <a:cxnLst/>
            <a:rect l="l" t="t" r="r" b="b"/>
            <a:pathLst>
              <a:path w="1597660">
                <a:moveTo>
                  <a:pt x="0" y="0"/>
                </a:moveTo>
                <a:lnTo>
                  <a:pt x="15974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8392" y="1644542"/>
            <a:ext cx="4680775" cy="331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40946" y="4393527"/>
            <a:ext cx="980440" cy="37973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96215" marR="86995" indent="-102235">
              <a:lnSpc>
                <a:spcPts val="1140"/>
              </a:lnSpc>
              <a:spcBef>
                <a:spcPts val="36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Open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trenches/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excavations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04782" y="3782047"/>
            <a:ext cx="664845" cy="43688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010"/>
              </a:lnSpc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Recently</a:t>
            </a:r>
            <a:endParaRPr sz="1000">
              <a:latin typeface="Franklin Gothic Book"/>
              <a:cs typeface="Franklin Gothic Book"/>
            </a:endParaRPr>
          </a:p>
          <a:p>
            <a:pPr marL="97790">
              <a:lnSpc>
                <a:spcPts val="114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backfilled</a:t>
            </a:r>
            <a:endParaRPr sz="1000">
              <a:latin typeface="Franklin Gothic Book"/>
              <a:cs typeface="Franklin Gothic Book"/>
            </a:endParaRPr>
          </a:p>
          <a:p>
            <a:pPr marL="118745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trenches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8604" y="4371937"/>
            <a:ext cx="1047115" cy="36830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1600" marR="93980" indent="140335">
              <a:lnSpc>
                <a:spcPts val="114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Non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bearing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surfaces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45407" y="1625574"/>
            <a:ext cx="452755" cy="21209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8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74352" y="3816934"/>
            <a:ext cx="936625" cy="24130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56515">
              <a:lnSpc>
                <a:spcPct val="100000"/>
              </a:lnSpc>
              <a:spcBef>
                <a:spcPts val="2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Tripping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75559" y="4673028"/>
            <a:ext cx="786130" cy="21209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90465" y="3628860"/>
            <a:ext cx="651510" cy="333375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170" marR="48895" indent="-34290">
              <a:lnSpc>
                <a:spcPts val="1140"/>
              </a:lnSpc>
              <a:spcBef>
                <a:spcPts val="1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dous  materials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6502" y="3471926"/>
            <a:ext cx="568325" cy="310515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0965" marR="60960" indent="-46990">
              <a:lnSpc>
                <a:spcPts val="1140"/>
              </a:lnSpc>
              <a:spcBef>
                <a:spcPts val="18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nstable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87625" y="1751660"/>
            <a:ext cx="1004569" cy="49784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9865" marR="182880" indent="3810" algn="just">
              <a:lnSpc>
                <a:spcPts val="1140"/>
              </a:lnSpc>
              <a:spcBef>
                <a:spcPts val="254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Su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ounding  buildings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obstructi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46472" y="1871815"/>
            <a:ext cx="557530" cy="212090"/>
          </a:xfrm>
          <a:custGeom>
            <a:avLst/>
            <a:gdLst/>
            <a:ahLst/>
            <a:cxnLst/>
            <a:rect l="l" t="t" r="r" b="b"/>
            <a:pathLst>
              <a:path w="557529" h="212089">
                <a:moveTo>
                  <a:pt x="0" y="211963"/>
                </a:moveTo>
                <a:lnTo>
                  <a:pt x="556920" y="211963"/>
                </a:lnTo>
                <a:lnTo>
                  <a:pt x="556920" y="0"/>
                </a:lnTo>
                <a:lnTo>
                  <a:pt x="0" y="0"/>
                </a:lnTo>
                <a:lnTo>
                  <a:pt x="0" y="211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746472" y="1871815"/>
            <a:ext cx="557530" cy="212090"/>
          </a:xfrm>
          <a:prstGeom prst="rect">
            <a:avLst/>
          </a:prstGeom>
          <a:ln w="11823">
            <a:solidFill>
              <a:srgbClr val="687A9E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83966" y="3240240"/>
            <a:ext cx="849630" cy="37973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17170" marR="89535" indent="-120650">
              <a:lnSpc>
                <a:spcPts val="1140"/>
              </a:lnSpc>
              <a:spcBef>
                <a:spcPts val="360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erg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ound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128461" y="1651597"/>
            <a:ext cx="849630" cy="212090"/>
          </a:xfrm>
          <a:custGeom>
            <a:avLst/>
            <a:gdLst/>
            <a:ahLst/>
            <a:cxnLst/>
            <a:rect l="l" t="t" r="r" b="b"/>
            <a:pathLst>
              <a:path w="849629" h="212089">
                <a:moveTo>
                  <a:pt x="0" y="211962"/>
                </a:moveTo>
                <a:lnTo>
                  <a:pt x="849617" y="211962"/>
                </a:lnTo>
                <a:lnTo>
                  <a:pt x="849617" y="0"/>
                </a:lnTo>
                <a:lnTo>
                  <a:pt x="0" y="0"/>
                </a:lnTo>
                <a:lnTo>
                  <a:pt x="0" y="211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28461" y="1651597"/>
            <a:ext cx="849630" cy="212090"/>
          </a:xfrm>
          <a:prstGeom prst="rect">
            <a:avLst/>
          </a:prstGeom>
          <a:ln w="11823">
            <a:solidFill>
              <a:srgbClr val="687A9E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15222" y="2542197"/>
            <a:ext cx="557530" cy="20066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3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50555" y="1348662"/>
            <a:ext cx="1122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Wind,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lightning or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rain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03392" y="1337919"/>
            <a:ext cx="1417955" cy="212090"/>
          </a:xfrm>
          <a:custGeom>
            <a:avLst/>
            <a:gdLst/>
            <a:ahLst/>
            <a:cxnLst/>
            <a:rect l="l" t="t" r="r" b="b"/>
            <a:pathLst>
              <a:path w="1417954" h="212090">
                <a:moveTo>
                  <a:pt x="0" y="211962"/>
                </a:moveTo>
                <a:lnTo>
                  <a:pt x="1417586" y="211962"/>
                </a:lnTo>
                <a:lnTo>
                  <a:pt x="1417586" y="0"/>
                </a:lnTo>
                <a:lnTo>
                  <a:pt x="0" y="0"/>
                </a:lnTo>
                <a:lnTo>
                  <a:pt x="0" y="211962"/>
                </a:lnTo>
                <a:close/>
              </a:path>
            </a:pathLst>
          </a:custGeom>
          <a:ln w="11823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85817" y="1296966"/>
            <a:ext cx="945612" cy="645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854890" y="2697988"/>
            <a:ext cx="1066800" cy="361950"/>
          </a:xfrm>
          <a:prstGeom prst="rect">
            <a:avLst/>
          </a:prstGeom>
          <a:solidFill>
            <a:srgbClr val="FFFFFF"/>
          </a:solidFill>
          <a:ln w="11823">
            <a:solidFill>
              <a:srgbClr val="687A9E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ts val="1170"/>
              </a:lnSpc>
              <a:spcBef>
                <a:spcPts val="2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Vehicles/other</a:t>
            </a:r>
            <a:endParaRPr sz="1000">
              <a:latin typeface="Franklin Gothic Book"/>
              <a:cs typeface="Franklin Gothic Book"/>
            </a:endParaRPr>
          </a:p>
          <a:p>
            <a:pPr algn="ctr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plant/traffic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232799" y="525427"/>
            <a:ext cx="19602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Tiger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tails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 where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lines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7300" y="117014"/>
            <a:ext cx="4178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solidFill>
                  <a:srgbClr val="FFFFFF"/>
                </a:solidFill>
                <a:latin typeface="Franklin Gothic Book"/>
                <a:cs typeface="Franklin Gothic Book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100" i="1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1.2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06EB2B-958D-44C8-8E28-0E178946432C}"/>
              </a:ext>
            </a:extLst>
          </p:cNvPr>
          <p:cNvSpPr/>
          <p:nvPr/>
        </p:nvSpPr>
        <p:spPr>
          <a:xfrm>
            <a:off x="2224891" y="484807"/>
            <a:ext cx="4753200" cy="72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C58BFD-0D6E-4A10-BC3D-42A91E845B2C}"/>
              </a:ext>
            </a:extLst>
          </p:cNvPr>
          <p:cNvSpPr/>
          <p:nvPr/>
        </p:nvSpPr>
        <p:spPr>
          <a:xfrm>
            <a:off x="2198853" y="1308316"/>
            <a:ext cx="4779237" cy="3713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3008</Words>
  <Application>Microsoft Office PowerPoint</Application>
  <PresentationFormat>Custom</PresentationFormat>
  <Paragraphs>498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Franklin Gothic Book</vt:lpstr>
      <vt:lpstr>Franklin Gothic Demi</vt:lpstr>
      <vt:lpstr>Franklin Gothic Medium</vt:lpstr>
      <vt:lpstr>Open Sans Semibold</vt:lpstr>
      <vt:lpstr>Times New Roman</vt:lpstr>
      <vt:lpstr>Office Theme</vt:lpstr>
      <vt:lpstr>RIGGING INTERMEDIATE  FINAL REVIEW STUDY GUIDE</vt:lpstr>
      <vt:lpstr>Contents</vt:lpstr>
      <vt:lpstr>Introduction to  rigging  intermediate</vt:lpstr>
      <vt:lpstr>What is intermediate rigging?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RIGGING INTERMEDIATE  FINAL REVIEW STUDY GUIDE</dc:title>
  <dc:creator>James</dc:creator>
  <cp:lastModifiedBy>qk663</cp:lastModifiedBy>
  <cp:revision>39</cp:revision>
  <dcterms:created xsi:type="dcterms:W3CDTF">2020-05-19T05:06:56Z</dcterms:created>
  <dcterms:modified xsi:type="dcterms:W3CDTF">2020-05-21T00:33:43Z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Adobe InDesign 15.0 (Windows)</vt:lpwstr>
  </property>
  <property fmtid="{D5CDD505-2E9C-101B-9397-08002B2CF9AE}" pid="4" name="LastSaved">
    <vt:filetime>2020-05-19T00:00:00Z</vt:filetime>
  </property>
</Properties>
</file>